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88" r:id="rId2"/>
    <p:sldId id="287" r:id="rId3"/>
    <p:sldId id="259" r:id="rId4"/>
    <p:sldId id="289" r:id="rId5"/>
    <p:sldId id="260" r:id="rId6"/>
    <p:sldId id="267" r:id="rId7"/>
    <p:sldId id="268" r:id="rId8"/>
    <p:sldId id="269" r:id="rId9"/>
    <p:sldId id="261" r:id="rId10"/>
    <p:sldId id="262" r:id="rId11"/>
    <p:sldId id="270" r:id="rId12"/>
    <p:sldId id="271" r:id="rId13"/>
    <p:sldId id="272" r:id="rId14"/>
    <p:sldId id="274" r:id="rId15"/>
    <p:sldId id="275" r:id="rId16"/>
    <p:sldId id="276" r:id="rId17"/>
    <p:sldId id="291" r:id="rId18"/>
    <p:sldId id="292" r:id="rId19"/>
    <p:sldId id="293" r:id="rId20"/>
    <p:sldId id="273" r:id="rId21"/>
    <p:sldId id="263" r:id="rId22"/>
    <p:sldId id="278" r:id="rId23"/>
    <p:sldId id="279" r:id="rId24"/>
    <p:sldId id="280" r:id="rId25"/>
    <p:sldId id="281" r:id="rId26"/>
    <p:sldId id="282" r:id="rId27"/>
    <p:sldId id="277" r:id="rId28"/>
    <p:sldId id="265" r:id="rId29"/>
    <p:sldId id="284" r:id="rId30"/>
    <p:sldId id="283" r:id="rId31"/>
    <p:sldId id="26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99B173-27D3-4334-BB2D-576FF7541D41}">
          <p14:sldIdLst>
            <p14:sldId id="288"/>
            <p14:sldId id="287"/>
            <p14:sldId id="259"/>
            <p14:sldId id="289"/>
            <p14:sldId id="260"/>
          </p14:sldIdLst>
        </p14:section>
        <p14:section name="Untitled Section" id="{BEED5982-61D6-4892-9E11-20090016A944}">
          <p14:sldIdLst>
            <p14:sldId id="267"/>
            <p14:sldId id="268"/>
            <p14:sldId id="269"/>
            <p14:sldId id="261"/>
            <p14:sldId id="262"/>
            <p14:sldId id="270"/>
            <p14:sldId id="271"/>
            <p14:sldId id="272"/>
            <p14:sldId id="274"/>
            <p14:sldId id="275"/>
            <p14:sldId id="276"/>
            <p14:sldId id="291"/>
            <p14:sldId id="292"/>
            <p14:sldId id="293"/>
            <p14:sldId id="273"/>
            <p14:sldId id="263"/>
            <p14:sldId id="278"/>
            <p14:sldId id="279"/>
            <p14:sldId id="280"/>
            <p14:sldId id="281"/>
            <p14:sldId id="282"/>
            <p14:sldId id="277"/>
            <p14:sldId id="265"/>
            <p14:sldId id="284"/>
            <p14:sldId id="283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lavica" initials="s" lastIdx="1" clrIdx="0">
    <p:extLst>
      <p:ext uri="{19B8F6BF-5375-455C-9EA6-DF929625EA0E}">
        <p15:presenceInfo xmlns:p15="http://schemas.microsoft.com/office/powerpoint/2012/main" userId="slavi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7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049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98309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35970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6995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274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660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36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8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9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0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0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6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5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6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76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6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946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106624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281524" cy="3599316"/>
          </a:xfrm>
        </p:spPr>
        <p:txBody>
          <a:bodyPr>
            <a:normAutofit fontScale="92500" lnSpcReduction="10000"/>
          </a:bodyPr>
          <a:lstStyle/>
          <a:p>
            <a:pPr marL="457200" lvl="1" indent="0" algn="ctr">
              <a:buNone/>
            </a:pPr>
            <a:r>
              <a:rPr lang="sr-Cyrl-RS" sz="9600" b="1" i="1" dirty="0"/>
              <a:t>ПРЕВЕНЦИЈА </a:t>
            </a:r>
          </a:p>
          <a:p>
            <a:pPr marL="457200" lvl="1" indent="0" algn="ctr">
              <a:buNone/>
            </a:pPr>
            <a:r>
              <a:rPr lang="sr-Cyrl-RS" sz="9600" b="1" i="1" dirty="0"/>
              <a:t>И </a:t>
            </a:r>
          </a:p>
          <a:p>
            <a:pPr marL="457200" lvl="1" indent="0" algn="ctr">
              <a:buNone/>
            </a:pPr>
            <a:r>
              <a:rPr lang="sr-Cyrl-RS" sz="9600" b="1" i="1" dirty="0"/>
              <a:t>ИНТЕРВЕНЦИЈА </a:t>
            </a:r>
          </a:p>
          <a:p>
            <a:pPr marL="457200" lvl="1" indent="0" algn="ctr">
              <a:buNone/>
            </a:pPr>
            <a:endParaRPr lang="en-US" sz="9600" b="1" i="1" dirty="0">
              <a:solidFill>
                <a:srgbClr val="002060"/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589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accent1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001" y="786479"/>
            <a:ext cx="9613861" cy="1080938"/>
          </a:xfrm>
        </p:spPr>
        <p:txBody>
          <a:bodyPr>
            <a:normAutofit/>
          </a:bodyPr>
          <a:lstStyle/>
          <a:p>
            <a:pPr algn="ctr"/>
            <a:r>
              <a:rPr lang="sr-Cyrl-RS" b="1" dirty="0"/>
              <a:t>Ученик/ца има - ОДГОВОРНОСТ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altLang="sr-Latn-RS" b="1" dirty="0">
                <a:solidFill>
                  <a:schemeClr val="bg1"/>
                </a:solidFill>
              </a:rPr>
              <a:t>Дисциплинска одговорност</a:t>
            </a:r>
            <a:r>
              <a:rPr lang="ru-RU" altLang="sr-Latn-RS" b="1" dirty="0"/>
              <a:t>:</a:t>
            </a:r>
          </a:p>
          <a:p>
            <a:pPr lvl="1"/>
            <a:r>
              <a:rPr lang="ru-RU" altLang="sr-Latn-RS" dirty="0"/>
              <a:t>лакше повреде - општи акт </a:t>
            </a:r>
          </a:p>
          <a:p>
            <a:pPr lvl="1"/>
            <a:r>
              <a:rPr lang="ru-RU" altLang="sr-Latn-RS" dirty="0"/>
              <a:t>теже повреде - ЗОСОВ (члан 83)</a:t>
            </a:r>
          </a:p>
          <a:p>
            <a:r>
              <a:rPr lang="ru-RU" altLang="sr-Latn-RS" dirty="0"/>
              <a:t>повреде законске забране:</a:t>
            </a:r>
          </a:p>
          <a:p>
            <a:pPr marL="0" indent="0">
              <a:buNone/>
            </a:pPr>
            <a:r>
              <a:rPr lang="sr-Cyrl-CS" altLang="sr-Latn-RS" dirty="0"/>
              <a:t>  -  	дискриминације (члан 110)</a:t>
            </a:r>
          </a:p>
          <a:p>
            <a:pPr algn="just">
              <a:buNone/>
            </a:pPr>
            <a:r>
              <a:rPr lang="sr-Cyrl-CS" altLang="sr-Latn-RS" dirty="0"/>
              <a:t>	- 	насиља, злостављања и занемаривања (члан 111)</a:t>
            </a:r>
          </a:p>
          <a:p>
            <a:pPr algn="just">
              <a:buNone/>
            </a:pPr>
            <a:r>
              <a:rPr lang="sr-Cyrl-CS" altLang="sr-Latn-RS" dirty="0"/>
              <a:t>	- 	вређања угледа, части или достојанства (члан 112)</a:t>
            </a:r>
          </a:p>
          <a:p>
            <a:pPr>
              <a:buNone/>
            </a:pPr>
            <a:r>
              <a:rPr lang="ru-RU" altLang="sr-Latn-RS" b="1" dirty="0">
                <a:solidFill>
                  <a:schemeClr val="bg1"/>
                </a:solidFill>
              </a:rPr>
              <a:t>Материјална одговорност</a:t>
            </a:r>
          </a:p>
          <a:p>
            <a:pPr>
              <a:buNone/>
              <a:defRPr/>
            </a:pP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719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accent1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sr-Latn-RS" b="1" dirty="0"/>
              <a:t>Лакше повреде обавеза - васпитне мере:</a:t>
            </a:r>
            <a:br>
              <a:rPr lang="ru-RU" altLang="sr-Latn-R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sr-Latn-RS" sz="3200" dirty="0"/>
              <a:t>опомена </a:t>
            </a:r>
          </a:p>
          <a:p>
            <a:r>
              <a:rPr lang="ru-RU" altLang="sr-Latn-RS" sz="3200" dirty="0"/>
              <a:t>укор одељењског старешине </a:t>
            </a:r>
          </a:p>
          <a:p>
            <a:r>
              <a:rPr lang="ru-RU" altLang="sr-Latn-RS" sz="3200" dirty="0"/>
              <a:t>укор одељењског већа</a:t>
            </a:r>
          </a:p>
          <a:p>
            <a:endParaRPr lang="ru-RU" altLang="sr-Latn-RS" sz="3200" dirty="0"/>
          </a:p>
          <a:p>
            <a:pPr marL="0" indent="0">
              <a:buNone/>
            </a:pPr>
            <a:r>
              <a:rPr lang="ru-RU" altLang="sr-Latn-RS" sz="3200" dirty="0">
                <a:solidFill>
                  <a:schemeClr val="bg1"/>
                </a:solidFill>
              </a:rPr>
              <a:t>Васпитна мера изриче се ученику без вођења васпитно-дисциплинског поступка</a:t>
            </a:r>
            <a:endParaRPr lang="en-US" altLang="sr-Latn-RS" sz="32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702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accent1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sr-Latn-RS" b="1" dirty="0">
                <a:solidFill>
                  <a:schemeClr val="tx2"/>
                </a:solidFill>
              </a:rPr>
              <a:t>Теже повреде обавеза ученика – васпитно-дисциплинске мере (ВДМ):</a:t>
            </a:r>
            <a:br>
              <a:rPr lang="ru-RU" altLang="sr-Latn-RS" b="1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252" y="2602881"/>
            <a:ext cx="9613861" cy="3599316"/>
          </a:xfrm>
        </p:spPr>
        <p:txBody>
          <a:bodyPr>
            <a:normAutofit fontScale="92500" lnSpcReduction="10000"/>
          </a:bodyPr>
          <a:lstStyle/>
          <a:p>
            <a:endParaRPr lang="ru-RU" altLang="sr-Latn-RS" sz="3200" dirty="0"/>
          </a:p>
          <a:p>
            <a:r>
              <a:rPr lang="ru-RU" altLang="sr-Latn-RS" sz="3200" dirty="0"/>
              <a:t>укор директора </a:t>
            </a:r>
          </a:p>
          <a:p>
            <a:r>
              <a:rPr lang="ru-RU" altLang="sr-Latn-RS" sz="3200" dirty="0"/>
              <a:t>укор наставничког већа</a:t>
            </a:r>
          </a:p>
          <a:p>
            <a:r>
              <a:rPr lang="sr-Cyrl-CS" altLang="sr-Latn-RS" sz="3200" dirty="0"/>
              <a:t>у средњој школи – искључење ученика из школе, односно школе са домом</a:t>
            </a:r>
          </a:p>
          <a:p>
            <a:pPr marL="0" indent="0">
              <a:buNone/>
            </a:pPr>
            <a:endParaRPr lang="ru-RU" altLang="sr-Latn-RS" sz="32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altLang="sr-Latn-RS" sz="3200" b="1" dirty="0">
                <a:solidFill>
                  <a:schemeClr val="bg1"/>
                </a:solidFill>
              </a:rPr>
              <a:t>Води се васпитно-дисциплински поступак</a:t>
            </a:r>
            <a:endParaRPr lang="sr-Cyrl-CS" altLang="sr-Latn-R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35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accent1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sr-Latn-RS" b="1" dirty="0">
                <a:solidFill>
                  <a:schemeClr val="tx2"/>
                </a:solidFill>
              </a:rPr>
              <a:t>	Повреде законских забрана </a:t>
            </a:r>
            <a:r>
              <a:rPr lang="en-US" altLang="sr-Latn-RS" b="1" dirty="0">
                <a:solidFill>
                  <a:schemeClr val="tx2"/>
                </a:solidFill>
              </a:rPr>
              <a:t>- </a:t>
            </a:r>
            <a:r>
              <a:rPr lang="ru-RU" altLang="sr-Latn-RS" b="1" dirty="0">
                <a:solidFill>
                  <a:schemeClr val="tx2"/>
                </a:solidFill>
              </a:rPr>
              <a:t>ВДМ: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743496"/>
          </a:xfrm>
        </p:spPr>
        <p:txBody>
          <a:bodyPr>
            <a:normAutofit/>
          </a:bodyPr>
          <a:lstStyle/>
          <a:p>
            <a:r>
              <a:rPr lang="ru-RU" altLang="sr-Latn-RS" sz="3200" dirty="0"/>
              <a:t>укор директора </a:t>
            </a:r>
          </a:p>
          <a:p>
            <a:r>
              <a:rPr lang="ru-RU" altLang="sr-Latn-RS" sz="3200" dirty="0"/>
              <a:t>укор наставничког већа</a:t>
            </a:r>
          </a:p>
          <a:p>
            <a:r>
              <a:rPr lang="sr-Cyrl-CS" altLang="sr-Latn-RS" sz="3200" dirty="0"/>
              <a:t>п</a:t>
            </a:r>
            <a:r>
              <a:rPr lang="en-US" altLang="sr-Latn-RS" sz="3200" dirty="0" err="1"/>
              <a:t>ремештај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ученика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од</a:t>
            </a:r>
            <a:r>
              <a:rPr lang="en-US" altLang="sr-Latn-RS" sz="3200" dirty="0"/>
              <a:t> V </a:t>
            </a:r>
            <a:r>
              <a:rPr lang="en-US" altLang="sr-Latn-RS" sz="3200" dirty="0" err="1"/>
              <a:t>до</a:t>
            </a:r>
            <a:r>
              <a:rPr lang="en-US" altLang="sr-Latn-RS" sz="3200" dirty="0"/>
              <a:t> VIII </a:t>
            </a:r>
            <a:r>
              <a:rPr lang="en-US" altLang="sr-Latn-RS" sz="3200" dirty="0" err="1"/>
              <a:t>разреда</a:t>
            </a:r>
            <a:r>
              <a:rPr lang="en-US" altLang="sr-Latn-RS" sz="3200" dirty="0"/>
              <a:t> у </a:t>
            </a:r>
            <a:r>
              <a:rPr lang="en-US" altLang="sr-Latn-RS" sz="3200" dirty="0" err="1"/>
              <a:t>другу</a:t>
            </a:r>
            <a:r>
              <a:rPr lang="en-US" altLang="sr-Latn-RS" sz="3200" dirty="0"/>
              <a:t> ОШ, </a:t>
            </a:r>
            <a:r>
              <a:rPr lang="en-US" altLang="sr-Latn-RS" sz="3200" dirty="0" err="1"/>
              <a:t>на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основу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одлуке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наст</a:t>
            </a:r>
            <a:r>
              <a:rPr lang="en-US" altLang="sr-Latn-RS" sz="3200" dirty="0"/>
              <a:t>. </a:t>
            </a:r>
            <a:r>
              <a:rPr lang="sr-Cyrl-CS" altLang="sr-Latn-RS" sz="3200" dirty="0"/>
              <a:t>в</a:t>
            </a:r>
            <a:r>
              <a:rPr lang="en-US" altLang="sr-Latn-RS" sz="3200" dirty="0" err="1"/>
              <a:t>ећа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сагласности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друге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школе</a:t>
            </a:r>
            <a:r>
              <a:rPr lang="en-US" altLang="sr-Latn-RS" sz="3200" dirty="0"/>
              <a:t> и </a:t>
            </a:r>
            <a:r>
              <a:rPr lang="en-US" altLang="sr-Latn-RS" sz="3200" dirty="0" err="1"/>
              <a:t>обавештење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родитеља</a:t>
            </a:r>
            <a:r>
              <a:rPr lang="sr-Cyrl-RS" altLang="sr-Latn-RS" sz="3200" dirty="0"/>
              <a:t> и</a:t>
            </a:r>
          </a:p>
          <a:p>
            <a:r>
              <a:rPr lang="en-US" altLang="sr-Latn-RS" sz="3200" dirty="0" err="1"/>
              <a:t>искључење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ученика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средње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школе</a:t>
            </a:r>
            <a:endParaRPr lang="en-US" altLang="sr-Latn-RS" sz="3200" dirty="0"/>
          </a:p>
          <a:p>
            <a:pPr marL="0" indent="0">
              <a:buNone/>
            </a:pPr>
            <a:r>
              <a:rPr lang="ru-RU" altLang="sr-Latn-RS" sz="3200" b="1" dirty="0">
                <a:solidFill>
                  <a:schemeClr val="bg1"/>
                </a:solidFill>
              </a:rPr>
              <a:t>Води се васпитно-дисциплински поступак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088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accent1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/>
              <a:t>Надлежност у васпитно-дисциплинском поступку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CS" altLang="sr-Latn-RS" dirty="0"/>
              <a:t>Поступак покреће и води директор </a:t>
            </a:r>
          </a:p>
          <a:p>
            <a:r>
              <a:rPr lang="sr-Cyrl-CS" altLang="sr-Latn-RS" dirty="0"/>
              <a:t>Рок: за тежу повреду обавеза ученика -</a:t>
            </a:r>
            <a:r>
              <a:rPr lang="sr-Cyrl-CS" altLang="sr-Latn-RS" dirty="0">
                <a:solidFill>
                  <a:schemeClr val="tx2"/>
                </a:solidFill>
              </a:rPr>
              <a:t>8</a:t>
            </a:r>
            <a:r>
              <a:rPr lang="sr-Cyrl-CS" altLang="sr-Latn-RS" dirty="0"/>
              <a:t> </a:t>
            </a:r>
            <a:r>
              <a:rPr lang="sr-Cyrl-CS" altLang="sr-Latn-RS" dirty="0">
                <a:solidFill>
                  <a:schemeClr val="tx2"/>
                </a:solidFill>
              </a:rPr>
              <a:t>дана</a:t>
            </a:r>
            <a:r>
              <a:rPr lang="sr-Cyrl-CS" altLang="sr-Latn-RS" dirty="0"/>
              <a:t> од дана сазнања;</a:t>
            </a:r>
          </a:p>
          <a:p>
            <a:r>
              <a:rPr lang="sr-Cyrl-CS" altLang="sr-Latn-RS" dirty="0"/>
              <a:t>Рок: за повреду забране  - </a:t>
            </a:r>
            <a:r>
              <a:rPr lang="sr-Cyrl-CS" altLang="sr-Latn-RS" dirty="0">
                <a:solidFill>
                  <a:schemeClr val="tx2"/>
                </a:solidFill>
              </a:rPr>
              <a:t>одмах</a:t>
            </a:r>
            <a:r>
              <a:rPr lang="sr-Cyrl-CS" altLang="sr-Latn-RS" dirty="0"/>
              <a:t>, најкасније </a:t>
            </a:r>
            <a:r>
              <a:rPr lang="sr-Cyrl-CS" altLang="sr-Latn-RS" dirty="0">
                <a:solidFill>
                  <a:schemeClr val="tx2"/>
                </a:solidFill>
              </a:rPr>
              <a:t>2 дана од сазнања;</a:t>
            </a:r>
            <a:endParaRPr lang="sr-Cyrl-CS" altLang="sr-Latn-RS" dirty="0"/>
          </a:p>
          <a:p>
            <a:r>
              <a:rPr lang="sr-Cyrl-RS" altLang="sr-Latn-RS" dirty="0">
                <a:solidFill>
                  <a:schemeClr val="tx2"/>
                </a:solidFill>
              </a:rPr>
              <a:t>У</a:t>
            </a:r>
            <a:r>
              <a:rPr lang="sr-Cyrl-CS" altLang="sr-Latn-RS" dirty="0">
                <a:solidFill>
                  <a:schemeClr val="tx2"/>
                </a:solidFill>
              </a:rPr>
              <a:t>купни рок: 30 дана за покретање, вођење и окончање поступка</a:t>
            </a:r>
          </a:p>
          <a:p>
            <a:r>
              <a:rPr lang="sr-Cyrl-CS" altLang="sr-Latn-RS" dirty="0"/>
              <a:t>утврђује све релевантне чињенице</a:t>
            </a:r>
          </a:p>
          <a:p>
            <a:r>
              <a:rPr lang="sr-Cyrl-CS" altLang="sr-Latn-RS" dirty="0"/>
              <a:t>саслушава учеснике и узима писане изјаве учесника и сведока у присуству родитеља</a:t>
            </a:r>
          </a:p>
          <a:p>
            <a:r>
              <a:rPr lang="sr-Cyrl-CS" altLang="sr-Latn-RS" dirty="0">
                <a:solidFill>
                  <a:schemeClr val="tx2"/>
                </a:solidFill>
              </a:rPr>
              <a:t>ако се родитељ не одазове на уредан позив, поставља педагога или психолога школе да заступа интересе ученика и обавештава ЦСР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12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accent1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Надлежност у васпитно-дисциплинском поступку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altLang="sr-Latn-RS" dirty="0">
                <a:solidFill>
                  <a:schemeClr val="tx2"/>
                </a:solidFill>
              </a:rPr>
              <a:t>Ако се ученик испише из школе у току поступка, у исписници се наводи да је покренут ВДП </a:t>
            </a:r>
          </a:p>
          <a:p>
            <a:r>
              <a:rPr lang="sr-Cyrl-CS" altLang="sr-Latn-RS" dirty="0"/>
              <a:t>Васпитно-дисциплински поступак окончава се решењем након вођења појачаног васпитног рада</a:t>
            </a:r>
          </a:p>
          <a:p>
            <a:r>
              <a:rPr lang="sr-Cyrl-CS" altLang="sr-Latn-RS" dirty="0"/>
              <a:t>Мера се може изрећи само </a:t>
            </a:r>
            <a:r>
              <a:rPr lang="sr-Cyrl-CS" altLang="sr-Latn-RS" dirty="0">
                <a:solidFill>
                  <a:schemeClr val="tx2"/>
                </a:solidFill>
              </a:rPr>
              <a:t>ако је школа појачала васпитни рад</a:t>
            </a:r>
          </a:p>
          <a:p>
            <a:r>
              <a:rPr lang="sr-Cyrl-CS" altLang="sr-Latn-RS" dirty="0"/>
              <a:t>Ако није – предузеће га пре изрицања мере</a:t>
            </a:r>
          </a:p>
          <a:p>
            <a:r>
              <a:rPr lang="sr-Cyrl-CS" altLang="sr-Latn-RS" dirty="0"/>
              <a:t>Ако је васпитни рад делотворан – обуставља се   поступак</a:t>
            </a:r>
          </a:p>
          <a:p>
            <a:r>
              <a:rPr lang="sr-Cyrl-CS" altLang="sr-Latn-RS" b="1" dirty="0">
                <a:solidFill>
                  <a:schemeClr val="tx2"/>
                </a:solidFill>
              </a:rPr>
              <a:t>Изузетак</a:t>
            </a:r>
            <a:r>
              <a:rPr lang="sr-Cyrl-CS" altLang="sr-Latn-RS" dirty="0">
                <a:solidFill>
                  <a:schemeClr val="tx2"/>
                </a:solidFill>
              </a:rPr>
              <a:t>: не обуставља се због повреде забране којом се озбиљно угрожава интегритет другог лица</a:t>
            </a:r>
            <a:endParaRPr lang="en-US" altLang="sr-Latn-RS" dirty="0">
              <a:solidFill>
                <a:schemeClr val="tx2"/>
              </a:solidFill>
            </a:endParaRPr>
          </a:p>
          <a:p>
            <a:endParaRPr lang="en-US" alt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25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accent1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Надлежност у васпитно-дисциплинском поступку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2" indent="-342900"/>
            <a:r>
              <a:rPr lang="sr-Cyrl-CS" altLang="sr-Latn-RS" sz="2400" dirty="0"/>
              <a:t>Мера се изриче у школ. год. у којој је учињена повреда</a:t>
            </a:r>
          </a:p>
          <a:p>
            <a:pPr marL="342900" lvl="2" indent="-342900"/>
            <a:r>
              <a:rPr lang="sr-Cyrl-CS" altLang="sr-Latn-RS" sz="2400" dirty="0">
                <a:solidFill>
                  <a:schemeClr val="tx2"/>
                </a:solidFill>
              </a:rPr>
              <a:t>Школа, упоредо са изрицањем васпитне или васпитно-дисциплинске</a:t>
            </a:r>
          </a:p>
          <a:p>
            <a:pPr marL="0" lvl="2" indent="0">
              <a:buNone/>
            </a:pPr>
            <a:r>
              <a:rPr lang="sr-Cyrl-CS" altLang="sr-Latn-RS" sz="2400" dirty="0">
                <a:solidFill>
                  <a:schemeClr val="tx2"/>
                </a:solidFill>
              </a:rPr>
              <a:t>    мере, одређује ученику обавезу обављања друштвено-корисног, </a:t>
            </a:r>
          </a:p>
          <a:p>
            <a:pPr marL="0" lvl="2" indent="0">
              <a:buNone/>
            </a:pPr>
            <a:r>
              <a:rPr lang="sr-Cyrl-CS" altLang="sr-Latn-RS" sz="2400" dirty="0">
                <a:solidFill>
                  <a:schemeClr val="tx2"/>
                </a:solidFill>
              </a:rPr>
              <a:t>    односно хуманитарног рада</a:t>
            </a:r>
            <a:r>
              <a:rPr lang="sr-Cyrl-CS" altLang="sr-Latn-RS" sz="2400" dirty="0"/>
              <a:t> у складу са:</a:t>
            </a:r>
          </a:p>
          <a:p>
            <a:pPr marL="342900" lvl="2" indent="-342900"/>
            <a:endParaRPr lang="sr-Cyrl-CS" altLang="sr-Latn-RS" sz="2400" dirty="0"/>
          </a:p>
          <a:p>
            <a:pPr marL="800100" lvl="3" indent="-342900"/>
            <a:r>
              <a:rPr lang="sr-Cyrl-CS" altLang="sr-Latn-RS" sz="2400" dirty="0"/>
              <a:t>тежином учињене повреде</a:t>
            </a:r>
          </a:p>
          <a:p>
            <a:pPr marL="800100" lvl="3" indent="-342900"/>
            <a:r>
              <a:rPr lang="sr-Cyrl-CS" altLang="sr-Latn-RS" sz="2400" dirty="0"/>
              <a:t>психофизичком и здравственом способношћу,</a:t>
            </a:r>
          </a:p>
          <a:p>
            <a:pPr marL="800100" lvl="3" indent="-342900"/>
            <a:r>
              <a:rPr lang="sr-Cyrl-CS" altLang="sr-Latn-RS" sz="2400" dirty="0"/>
              <a:t>узрастом и достојанством ученика</a:t>
            </a:r>
          </a:p>
          <a:p>
            <a:pPr marL="800100" lvl="3" indent="-342900"/>
            <a:endParaRPr lang="sr-Cyrl-CS" altLang="sr-Latn-RS" sz="2400" dirty="0"/>
          </a:p>
          <a:p>
            <a:pPr marL="457200" lvl="3" indent="0">
              <a:buNone/>
            </a:pPr>
            <a:r>
              <a:rPr lang="sr-Cyrl-CS" altLang="sr-Latn-RS" sz="2400" dirty="0"/>
              <a:t>Рад се одвија у просторијама школе или ван просторија уз надзор наставника или стручног сарадника</a:t>
            </a:r>
          </a:p>
          <a:p>
            <a:pPr marL="800100" lvl="3" indent="-342900">
              <a:buFontTx/>
              <a:buNone/>
            </a:pPr>
            <a:r>
              <a:rPr lang="sr-Cyrl-CS" altLang="sr-Latn-RS" sz="2400" dirty="0"/>
              <a:t>Родитељ се само обавештава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64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02A24F45-A57F-3027-8BFF-46334237B9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210" y="656491"/>
            <a:ext cx="9092953" cy="1069475"/>
          </a:xfrm>
        </p:spPr>
        <p:txBody>
          <a:bodyPr/>
          <a:lstStyle/>
          <a:p>
            <a:r>
              <a:rPr lang="sr-Cyrl-RS" altLang="sr-Latn-R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ПРЕДЛОЗИ ЗА ИЗМЕНУ ЗОСОВ-а</a:t>
            </a:r>
            <a:endParaRPr lang="sr-Latn-RS" altLang="sr-Latn-R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3BC1CFC7-E385-7FFB-BA2E-8A57ABEEE0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4604" y="2323322"/>
            <a:ext cx="11572843" cy="4100924"/>
          </a:xfrm>
        </p:spPr>
        <p:txBody>
          <a:bodyPr>
            <a:noAutofit/>
          </a:bodyPr>
          <a:lstStyle/>
          <a:p>
            <a:r>
              <a:rPr lang="en-US" altLang="sr-Latn-R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r>
              <a:rPr lang="en-US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закључком</a:t>
            </a:r>
            <a:r>
              <a:rPr lang="en-US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покреће</a:t>
            </a:r>
            <a:r>
              <a:rPr lang="en-US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васпитно-дисциплински</a:t>
            </a:r>
            <a:r>
              <a:rPr lang="en-US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поступак</a:t>
            </a:r>
            <a:r>
              <a:rPr lang="en-US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altLang="sr-Latn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sr-Cyrl-RS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тежу повреду обавезе ученика најкасније </a:t>
            </a:r>
            <a:r>
              <a:rPr lang="en-US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altLang="sr-Latn-R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  <a:r>
              <a:rPr lang="sr-Cyrl-RS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8/</a:t>
            </a:r>
            <a:r>
              <a:rPr lang="sr-Cyrl-RS" altLang="sr-Latn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дана од сазнања</a:t>
            </a:r>
          </a:p>
          <a:p>
            <a:pPr>
              <a:buFontTx/>
              <a:buChar char="-"/>
            </a:pPr>
            <a:r>
              <a:rPr lang="sr-Cyrl-RS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повреду забране из чл. 110-112 , и </a:t>
            </a:r>
            <a:r>
              <a:rPr lang="en-US" altLang="sr-Latn-R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теж</a:t>
            </a:r>
            <a:r>
              <a:rPr lang="sr-Cyrl-RS" altLang="sr-Latn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altLang="sr-Latn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повред</a:t>
            </a:r>
            <a:r>
              <a:rPr lang="sr-Cyrl-RS" altLang="sr-Latn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altLang="sr-Latn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обавез</a:t>
            </a:r>
            <a:r>
              <a:rPr lang="sr-Cyrl-RS" altLang="sr-Latn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altLang="sr-Latn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</a:t>
            </a:r>
            <a:r>
              <a:rPr lang="sr-Cyrl-RS" altLang="sr-Latn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члана 83. став 8. тач. 4) и 5) </a:t>
            </a:r>
            <a:r>
              <a:rPr lang="sr-Cyrl-RS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одмах - најкасније 2 </a:t>
            </a:r>
            <a:r>
              <a:rPr lang="sr-Cyrl-RS" altLang="sr-Latn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радна</a:t>
            </a:r>
            <a:r>
              <a:rPr lang="sr-Cyrl-RS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дана од сазнања  </a:t>
            </a:r>
          </a:p>
          <a:p>
            <a:pPr>
              <a:buFontTx/>
              <a:buChar char="-"/>
            </a:pPr>
            <a:r>
              <a:rPr lang="sr-Cyrl-RS" alt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ВДП </a:t>
            </a:r>
            <a:r>
              <a:rPr lang="sr-Cyrl-RS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окончава се у року од 30 дана од покретања/</a:t>
            </a:r>
            <a:r>
              <a:rPr lang="sr-Cyrl-RS" altLang="sr-Latn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дана од     			покретања  – чл.83. став 8. тач. 4) и 5) </a:t>
            </a:r>
            <a:r>
              <a:rPr lang="sr-Cyrl-RS" altLang="sr-Latn-R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(дрога и оружје)</a:t>
            </a:r>
            <a:endParaRPr lang="sr-Latn-R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405955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324BB9D5-DD00-8043-C26C-1F99681FF7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6571" y="2099387"/>
            <a:ext cx="11346025" cy="4553339"/>
          </a:xfrm>
        </p:spPr>
        <p:txBody>
          <a:bodyPr>
            <a:normAutofit/>
          </a:bodyPr>
          <a:lstStyle/>
          <a:p>
            <a:r>
              <a:rPr lang="sr-Cyrl-RS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ВДП који је покренут за тежу повреду обавезе ученика из члана 83. став 8. тач. 4) и 5</a:t>
            </a:r>
            <a:r>
              <a:rPr lang="sr-Cyrl-RS" alt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ученик </a:t>
            </a:r>
            <a:r>
              <a:rPr lang="sr-Cyrl-RS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бити удаљен из непосредног образовно-васпитног рада и осталих облика образовно-васпитног рада </a:t>
            </a:r>
            <a:r>
              <a:rPr lang="sr-Cyrl-RS" altLang="sr-Latn-R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најкраће пет радних </a:t>
            </a:r>
            <a:r>
              <a:rPr lang="sr-Cyrl-RS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дана, а </a:t>
            </a:r>
            <a:r>
              <a:rPr lang="sr-Cyrl-RS" altLang="sr-Latn-R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најдуже до окончања васпитно-дисциплинског </a:t>
            </a:r>
            <a:r>
              <a:rPr lang="sr-Cyrl-RS" altLang="sr-Latn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 (20 дана најдуже).</a:t>
            </a:r>
            <a:endParaRPr lang="sr-Cyrl-RS" altLang="sr-Latn-R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школе, након процене тима за заштиту доноси </a:t>
            </a:r>
            <a:r>
              <a:rPr lang="sr-Cyrl-RS" altLang="sr-Latn-R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решење о удаљењу.</a:t>
            </a:r>
          </a:p>
          <a:p>
            <a:r>
              <a:rPr lang="sr-Cyrl-RS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 траје удаљење – родитељ се стара о континуитета у образовању,</a:t>
            </a:r>
          </a:p>
          <a:p>
            <a:r>
              <a:rPr lang="sr-Cyrl-RS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је дужна да о удаљењу обавести центар за соц. рад,</a:t>
            </a:r>
          </a:p>
          <a:p>
            <a:r>
              <a:rPr lang="sr-Cyrl-RS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Издавање исписнице одлаже </a:t>
            </a:r>
            <a:r>
              <a:rPr lang="sr-Cyrl-RS" alt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до </a:t>
            </a:r>
            <a:r>
              <a:rPr lang="sr-Cyrl-RS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окончања васпитно-дисциплинског поступка, </a:t>
            </a:r>
          </a:p>
          <a:p>
            <a:r>
              <a:rPr lang="sr-Cyrl-RS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Подаци о изреченим вдм морају бити унети у одговарајући део обрасца преводнице, односно исписнице,</a:t>
            </a:r>
          </a:p>
          <a:p>
            <a:r>
              <a:rPr lang="sr-Cyrl-RS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у којој ученик наставља школовање у обавези </a:t>
            </a:r>
            <a:r>
              <a:rPr lang="en-US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sr-Cyrl-RS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прати понашање ученика и спроводи појачан васпитни рад</a:t>
            </a:r>
          </a:p>
          <a:p>
            <a:endParaRPr lang="sr-Latn-RS" altLang="sr-Latn-R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altLang="sr-Latn-R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altLang="sr-Latn-R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altLang="sr-Latn-RS" dirty="0"/>
          </a:p>
        </p:txBody>
      </p:sp>
    </p:spTree>
    <p:extLst>
      <p:ext uri="{BB962C8B-B14F-4D97-AF65-F5344CB8AC3E}">
        <p14:creationId xmlns:p14="http://schemas.microsoft.com/office/powerpoint/2010/main" val="2230547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04F1D-45A7-641A-F20B-FCFC81B31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2090057"/>
            <a:ext cx="11094098" cy="4394719"/>
          </a:xfrm>
        </p:spPr>
        <p:txBody>
          <a:bodyPr>
            <a:normAutofit lnSpcReduction="10000"/>
          </a:bodyPr>
          <a:lstStyle/>
          <a:p>
            <a:pPr indent="457200"/>
            <a:endParaRPr lang="sr-Cyrl-RS" sz="2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sr-Cyrl-R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sr-Cyrl-R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ладање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ученика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првог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разреда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основног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образовања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васпитања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оцењује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C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току и на крају првог и другог полугодишта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описном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оценом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која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утиче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општи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успех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ученика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sr-Latn-R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sr-Cyrl-R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ладање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ученика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</a:t>
            </a:r>
            <a:r>
              <a:rPr lang="sr-Cyrl-R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RS" sz="2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другог </a:t>
            </a:r>
            <a:r>
              <a:rPr lang="en-US" sz="2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разреда</a:t>
            </a:r>
            <a:r>
              <a:rPr lang="en-US" sz="2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основног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образовања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васпитања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sr-Cyrl-R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владање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ученика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свих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разреда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средњег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образовања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васпитања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оцењује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бројчано</a:t>
            </a:r>
            <a:r>
              <a:rPr lang="sr-Cyrl-R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току и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крају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првог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другог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полугодишта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утиче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општи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успех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sr-Cyrl-C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endParaRPr lang="sr-Latn-R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sr-Cyrl-C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sr-Cyrl-R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Ученик се оцењује најмање два пута у полугодишту из владања.</a:t>
            </a:r>
            <a:r>
              <a:rPr lang="sr-Cyrl-C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endParaRPr lang="sr-Latn-R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419444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250">
              <a:schemeClr val="accent1"/>
            </a:gs>
            <a:gs pos="100000">
              <a:schemeClr val="accent1"/>
            </a:gs>
            <a:gs pos="93000">
              <a:schemeClr val="bg2"/>
            </a:gs>
            <a:gs pos="81000">
              <a:schemeClr val="accent1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ПОШТОВАНИ/А</a:t>
            </a:r>
          </a:p>
          <a:p>
            <a:pPr marL="0" indent="0" algn="ctr">
              <a:buNone/>
            </a:pPr>
            <a:r>
              <a:rPr lang="sr-Cyrl-R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УЧЕНИЧЕ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r-Cyrl-R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74435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accent1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sr-Latn-RS" b="1" dirty="0" err="1">
                <a:solidFill>
                  <a:schemeClr val="tx2"/>
                </a:solidFill>
              </a:rPr>
              <a:t>Одговорност</a:t>
            </a:r>
            <a:r>
              <a:rPr lang="en-US" altLang="sr-Latn-RS" b="1" dirty="0">
                <a:solidFill>
                  <a:schemeClr val="tx2"/>
                </a:solidFill>
              </a:rPr>
              <a:t> </a:t>
            </a:r>
            <a:r>
              <a:rPr lang="en-US" altLang="sr-Latn-RS" b="1" dirty="0" err="1">
                <a:solidFill>
                  <a:schemeClr val="tx2"/>
                </a:solidFill>
              </a:rPr>
              <a:t>родитеља</a:t>
            </a:r>
            <a:r>
              <a:rPr lang="en-US" altLang="sr-Latn-RS" dirty="0">
                <a:solidFill>
                  <a:schemeClr val="tx2"/>
                </a:solidFill>
              </a:rPr>
              <a:t/>
            </a:r>
            <a:br>
              <a:rPr lang="en-US" altLang="sr-Latn-RS" dirty="0">
                <a:solidFill>
                  <a:schemeClr val="tx2"/>
                </a:solidFill>
              </a:rPr>
            </a:br>
            <a:r>
              <a:rPr lang="en-US" altLang="sr-Latn-RS" sz="2400" dirty="0"/>
              <a:t>(</a:t>
            </a:r>
            <a:r>
              <a:rPr lang="en-US" altLang="sr-Latn-RS" sz="2400" dirty="0" err="1"/>
              <a:t>члан</a:t>
            </a:r>
            <a:r>
              <a:rPr lang="en-US" altLang="sr-Latn-RS" sz="2400" dirty="0"/>
              <a:t> 84)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altLang="sr-Latn-RS" sz="2300" dirty="0" err="1"/>
              <a:t>Родитељ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или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други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законски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заступник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одговоран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је</a:t>
            </a:r>
            <a:r>
              <a:rPr lang="en-US" altLang="sr-Latn-RS" sz="2300" dirty="0"/>
              <a:t>:</a:t>
            </a:r>
          </a:p>
          <a:p>
            <a:r>
              <a:rPr lang="sr-Cyrl-CS" altLang="sr-Latn-RS" sz="2300" dirty="0"/>
              <a:t>з</a:t>
            </a:r>
            <a:r>
              <a:rPr lang="en-US" altLang="sr-Latn-RS" sz="2300" dirty="0"/>
              <a:t>а </a:t>
            </a:r>
            <a:r>
              <a:rPr lang="en-US" altLang="sr-Latn-RS" sz="2300" dirty="0" err="1"/>
              <a:t>упис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детета</a:t>
            </a:r>
            <a:r>
              <a:rPr lang="en-US" altLang="sr-Latn-RS" sz="2300" dirty="0"/>
              <a:t> у ППП и </a:t>
            </a:r>
            <a:r>
              <a:rPr lang="en-US" altLang="sr-Latn-RS" sz="2300" dirty="0" err="1"/>
              <a:t>упис</a:t>
            </a:r>
            <a:r>
              <a:rPr lang="en-US" altLang="sr-Latn-RS" sz="2300" dirty="0"/>
              <a:t> у ОШ</a:t>
            </a:r>
          </a:p>
          <a:p>
            <a:r>
              <a:rPr lang="sr-Cyrl-CS" altLang="sr-Latn-RS" sz="2300" dirty="0"/>
              <a:t>з</a:t>
            </a:r>
            <a:r>
              <a:rPr lang="en-US" altLang="sr-Latn-RS" sz="2300" dirty="0"/>
              <a:t>а </a:t>
            </a:r>
            <a:r>
              <a:rPr lang="en-US" altLang="sr-Latn-RS" sz="2300" dirty="0" err="1"/>
              <a:t>редовно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похађање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наставе</a:t>
            </a:r>
            <a:endParaRPr lang="en-US" altLang="sr-Latn-RS" sz="2300" dirty="0"/>
          </a:p>
          <a:p>
            <a:r>
              <a:rPr lang="sr-Cyrl-CS" altLang="sr-Latn-RS" sz="2300" dirty="0"/>
              <a:t>з</a:t>
            </a:r>
            <a:r>
              <a:rPr lang="en-US" altLang="sr-Latn-RS" sz="2300" dirty="0"/>
              <a:t>а </a:t>
            </a:r>
            <a:r>
              <a:rPr lang="en-US" altLang="sr-Latn-RS" sz="2300" dirty="0" err="1"/>
              <a:t>редовно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похађање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припремне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наставе</a:t>
            </a:r>
            <a:endParaRPr lang="en-US" altLang="sr-Latn-RS" sz="2300" dirty="0"/>
          </a:p>
          <a:p>
            <a:r>
              <a:rPr lang="sr-Cyrl-CS" altLang="sr-Latn-RS" sz="2300" dirty="0"/>
              <a:t>д</a:t>
            </a:r>
            <a:r>
              <a:rPr lang="en-US" altLang="sr-Latn-RS" sz="2300" dirty="0"/>
              <a:t>а </a:t>
            </a:r>
            <a:r>
              <a:rPr lang="en-US" altLang="sr-Latn-RS" sz="2300" dirty="0" err="1"/>
              <a:t>одмах</a:t>
            </a:r>
            <a:r>
              <a:rPr lang="en-US" altLang="sr-Latn-RS" sz="2300" dirty="0"/>
              <a:t>, а </a:t>
            </a:r>
            <a:r>
              <a:rPr lang="en-US" altLang="sr-Latn-RS" sz="2300" dirty="0" err="1"/>
              <a:t>најкасније</a:t>
            </a:r>
            <a:r>
              <a:rPr lang="en-US" altLang="sr-Latn-RS" sz="2300" dirty="0"/>
              <a:t> 48 </a:t>
            </a:r>
            <a:r>
              <a:rPr lang="en-US" altLang="sr-Latn-RS" sz="2300" dirty="0" err="1"/>
              <a:t>сати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обавести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школу</a:t>
            </a:r>
            <a:r>
              <a:rPr lang="en-US" altLang="sr-Latn-RS" sz="2300" dirty="0"/>
              <a:t> о </a:t>
            </a:r>
            <a:r>
              <a:rPr lang="en-US" altLang="sr-Latn-RS" sz="2300" dirty="0" err="1"/>
              <a:t>спречености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похађања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наставе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свог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детета</a:t>
            </a:r>
            <a:endParaRPr lang="en-US" altLang="sr-Latn-RS" sz="2300" dirty="0"/>
          </a:p>
          <a:p>
            <a:r>
              <a:rPr lang="sr-Cyrl-CS" altLang="sr-Latn-RS" sz="2300" dirty="0"/>
              <a:t>д</a:t>
            </a:r>
            <a:r>
              <a:rPr lang="en-US" altLang="sr-Latn-RS" sz="2300" dirty="0"/>
              <a:t>а </a:t>
            </a:r>
            <a:r>
              <a:rPr lang="en-US" altLang="sr-Latn-RS" sz="2300" dirty="0" err="1"/>
              <a:t>правда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изостанке</a:t>
            </a:r>
            <a:r>
              <a:rPr lang="en-US" altLang="sr-Latn-RS" sz="2300" dirty="0"/>
              <a:t> у </a:t>
            </a:r>
            <a:r>
              <a:rPr lang="en-US" altLang="sr-Latn-RS" sz="2300" dirty="0" err="1"/>
              <a:t>року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од</a:t>
            </a:r>
            <a:r>
              <a:rPr lang="en-US" altLang="sr-Latn-RS" sz="2300" dirty="0"/>
              <a:t> 8 </a:t>
            </a:r>
            <a:r>
              <a:rPr lang="en-US" altLang="sr-Latn-RS" sz="2300" dirty="0" err="1"/>
              <a:t>дана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лекарском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или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другом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релевантном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документацијом</a:t>
            </a:r>
            <a:endParaRPr lang="en-US" altLang="sr-Latn-RS" sz="2300" dirty="0"/>
          </a:p>
          <a:p>
            <a:r>
              <a:rPr lang="sr-Cyrl-CS" altLang="sr-Latn-RS" sz="2300" dirty="0"/>
              <a:t>д</a:t>
            </a:r>
            <a:r>
              <a:rPr lang="en-US" altLang="sr-Latn-RS" sz="2300" dirty="0"/>
              <a:t>а </a:t>
            </a:r>
            <a:r>
              <a:rPr lang="en-US" altLang="sr-Latn-RS" sz="2300" dirty="0" err="1"/>
              <a:t>на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позив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школе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учествује</a:t>
            </a:r>
            <a:r>
              <a:rPr lang="en-US" altLang="sr-Latn-RS" sz="2300" dirty="0"/>
              <a:t> у </a:t>
            </a:r>
            <a:r>
              <a:rPr lang="en-US" altLang="sr-Latn-RS" sz="2300" dirty="0" err="1"/>
              <a:t>свим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облицима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васпитног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рада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са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учеником</a:t>
            </a:r>
            <a:endParaRPr lang="en-US" altLang="sr-Latn-RS" sz="2300" dirty="0"/>
          </a:p>
          <a:p>
            <a:r>
              <a:rPr lang="sr-Cyrl-CS" altLang="sr-Latn-RS" sz="2300" dirty="0"/>
              <a:t>З</a:t>
            </a:r>
            <a:r>
              <a:rPr lang="en-US" altLang="sr-Latn-RS" sz="2300" dirty="0"/>
              <a:t>а </a:t>
            </a:r>
            <a:r>
              <a:rPr lang="en-US" altLang="sr-Latn-RS" sz="2300" dirty="0" err="1"/>
              <a:t>повреду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законске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забране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из</a:t>
            </a:r>
            <a:r>
              <a:rPr lang="en-US" altLang="sr-Latn-RS" sz="2300" dirty="0"/>
              <a:t> </a:t>
            </a:r>
            <a:r>
              <a:rPr lang="en-US" altLang="sr-Latn-RS" sz="2300" dirty="0" err="1"/>
              <a:t>чл</a:t>
            </a:r>
            <a:r>
              <a:rPr lang="en-US" altLang="sr-Latn-RS" sz="2300" dirty="0"/>
              <a:t>. </a:t>
            </a:r>
            <a:r>
              <a:rPr lang="en-US" altLang="sr-Latn-RS" sz="2300" dirty="0" smtClean="0"/>
              <a:t>110-112.</a:t>
            </a:r>
            <a:endParaRPr lang="sr-Cyrl-RS" altLang="sr-Latn-RS" sz="2300" dirty="0" smtClean="0"/>
          </a:p>
          <a:p>
            <a:r>
              <a:rPr lang="sr-Cyrl-CS" altLang="sr-Latn-RS" sz="2400" dirty="0" smtClean="0"/>
              <a:t>З</a:t>
            </a:r>
            <a:r>
              <a:rPr lang="en-US" altLang="sr-Latn-RS" sz="2400" dirty="0"/>
              <a:t>а </a:t>
            </a:r>
            <a:r>
              <a:rPr lang="en-US" altLang="sr-Latn-RS" sz="2400" dirty="0" err="1"/>
              <a:t>тежу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повреду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обавеза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из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члана</a:t>
            </a:r>
            <a:r>
              <a:rPr lang="en-US" altLang="sr-Latn-RS" sz="2400" dirty="0"/>
              <a:t> </a:t>
            </a:r>
            <a:r>
              <a:rPr lang="en-US" altLang="sr-Latn-RS" sz="2400" dirty="0" smtClean="0"/>
              <a:t>83.</a:t>
            </a:r>
            <a:endParaRPr lang="sr-Cyrl-RS" altLang="sr-Latn-RS" sz="2400" dirty="0" smtClean="0"/>
          </a:p>
          <a:p>
            <a:r>
              <a:rPr lang="sr-Cyrl-CS" altLang="sr-Latn-RS" sz="2400" dirty="0" smtClean="0"/>
              <a:t>Д</a:t>
            </a:r>
            <a:r>
              <a:rPr lang="en-US" altLang="sr-Latn-RS" sz="2400" dirty="0"/>
              <a:t>а </a:t>
            </a:r>
            <a:r>
              <a:rPr lang="en-US" altLang="sr-Latn-RS" sz="2400" dirty="0" err="1"/>
              <a:t>поштује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правила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установе</a:t>
            </a:r>
            <a:endParaRPr lang="en-US" altLang="sr-Latn-R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0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accent1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866" y="721966"/>
            <a:ext cx="10390697" cy="1080938"/>
          </a:xfrm>
        </p:spPr>
        <p:txBody>
          <a:bodyPr>
            <a:normAutofit/>
          </a:bodyPr>
          <a:lstStyle/>
          <a:p>
            <a:r>
              <a:rPr lang="ru-RU" b="1" dirty="0"/>
              <a:t>Ситуације </a:t>
            </a:r>
            <a:r>
              <a:rPr lang="ru-RU" b="1" dirty="0" smtClean="0"/>
              <a:t>у </a:t>
            </a:r>
            <a:r>
              <a:rPr lang="ru-RU" b="1" dirty="0"/>
              <a:t>којима </a:t>
            </a:r>
            <a:r>
              <a:rPr lang="ru-RU" b="1" dirty="0" smtClean="0"/>
              <a:t>ученик може </a:t>
            </a:r>
            <a:r>
              <a:rPr lang="ru-RU" b="1" dirty="0"/>
              <a:t>да се </a:t>
            </a:r>
            <a:r>
              <a:rPr lang="ru-RU" b="1" dirty="0" smtClean="0"/>
              <a:t>нађе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698167"/>
          </a:xfrm>
        </p:spPr>
        <p:txBody>
          <a:bodyPr>
            <a:normAutofit fontScale="77500" lnSpcReduction="20000"/>
          </a:bodyPr>
          <a:lstStyle/>
          <a:p>
            <a:r>
              <a:rPr lang="sr-Cyrl-RS" b="1" dirty="0"/>
              <a:t>ВРШЊАЧКО НАСИЉЕ ИЛИ УЗНЕМИРАВАЊЕ </a:t>
            </a:r>
            <a:r>
              <a:rPr lang="sr-Cyrl-RS" b="1" dirty="0" smtClean="0"/>
              <a:t>- </a:t>
            </a:r>
            <a:r>
              <a:rPr lang="sr-Cyrl-RS" sz="1300" b="1" dirty="0"/>
              <a:t>(Ако </a:t>
            </a:r>
            <a:r>
              <a:rPr lang="sr-Cyrl-RS" sz="1300" b="1" dirty="0" smtClean="0"/>
              <a:t>га </a:t>
            </a:r>
            <a:r>
              <a:rPr lang="ru-RU" sz="1300" b="1" dirty="0"/>
              <a:t>други ученик или више њих малтретирају – физички, вербално или ти намерно наносе штету)</a:t>
            </a:r>
          </a:p>
          <a:p>
            <a:endParaRPr lang="ru-RU" sz="1300" b="1" dirty="0"/>
          </a:p>
          <a:p>
            <a:r>
              <a:rPr lang="ru-RU" b="1" dirty="0"/>
              <a:t>УЗНЕМИРАВАЊЕ ОД СТРАНЕ НАСТАВНИКА /ДР.ЗАПОСЛЕНОГ</a:t>
            </a:r>
            <a:r>
              <a:rPr lang="sr-Cyrl-RS" b="1" dirty="0"/>
              <a:t> - </a:t>
            </a:r>
            <a:r>
              <a:rPr lang="ru-RU" sz="1300" b="1" dirty="0" smtClean="0"/>
              <a:t>(</a:t>
            </a:r>
            <a:r>
              <a:rPr lang="ru-RU" sz="1300" b="1" dirty="0"/>
              <a:t>Ако </a:t>
            </a:r>
            <a:r>
              <a:rPr lang="ru-RU" sz="1300" b="1" dirty="0" smtClean="0"/>
              <a:t>га </a:t>
            </a:r>
            <a:r>
              <a:rPr lang="ru-RU" sz="1300" b="1" dirty="0"/>
              <a:t>наставник или друга одрасла особа понижава или злоставља)</a:t>
            </a:r>
          </a:p>
          <a:p>
            <a:endParaRPr lang="ru-RU" sz="1300" b="1" dirty="0"/>
          </a:p>
          <a:p>
            <a:r>
              <a:rPr lang="sr-Cyrl-RS" b="1" dirty="0"/>
              <a:t>АКАДЕМСКА НЕПОШТЕНОСТ - </a:t>
            </a:r>
            <a:r>
              <a:rPr lang="sr-Cyrl-RS" sz="1300" b="1" dirty="0" smtClean="0"/>
              <a:t>(</a:t>
            </a:r>
            <a:r>
              <a:rPr lang="sr-Cyrl-RS" sz="1300" b="1" dirty="0"/>
              <a:t>Ако </a:t>
            </a:r>
            <a:r>
              <a:rPr lang="sr-Cyrl-RS" sz="1300" b="1" dirty="0" smtClean="0"/>
              <a:t>примети </a:t>
            </a:r>
            <a:r>
              <a:rPr lang="ru-RU" sz="1300" b="1" dirty="0"/>
              <a:t>варање, преписивање или непоштење приликом </a:t>
            </a:r>
            <a:r>
              <a:rPr lang="ru-RU" sz="1300" b="1" dirty="0" smtClean="0"/>
              <a:t>учења и оцењивања)</a:t>
            </a:r>
            <a:endParaRPr lang="ru-RU" sz="1300" b="1" dirty="0"/>
          </a:p>
          <a:p>
            <a:endParaRPr lang="sr-Cyrl-RS" sz="1300" b="1" dirty="0"/>
          </a:p>
          <a:p>
            <a:r>
              <a:rPr lang="sr-Cyrl-RS" b="1" dirty="0"/>
              <a:t>ДИСКРИМИНАЦИЈА ИЛИ ПРЕДРАСУДЕ </a:t>
            </a:r>
            <a:r>
              <a:rPr lang="sr-Cyrl-RS" b="1" dirty="0" smtClean="0"/>
              <a:t>-</a:t>
            </a:r>
            <a:r>
              <a:rPr lang="sr-Cyrl-RS" sz="1300" b="1" dirty="0" smtClean="0"/>
              <a:t>(</a:t>
            </a:r>
            <a:r>
              <a:rPr lang="sr-Cyrl-RS" sz="1300" b="1" dirty="0"/>
              <a:t>Ако </a:t>
            </a:r>
            <a:r>
              <a:rPr lang="ru-RU" sz="1300" b="1" dirty="0" smtClean="0"/>
              <a:t>доживљава </a:t>
            </a:r>
            <a:r>
              <a:rPr lang="ru-RU" sz="1300" b="1" dirty="0"/>
              <a:t>неправду на основу расе, народа коме припадаш, пола, религије или инвалидности)</a:t>
            </a:r>
          </a:p>
          <a:p>
            <a:endParaRPr lang="sr-Cyrl-RS" sz="1300" b="1" dirty="0"/>
          </a:p>
          <a:p>
            <a:r>
              <a:rPr lang="sr-Cyrl-RS" b="1" dirty="0"/>
              <a:t>КОРУПЦИЈА  </a:t>
            </a:r>
            <a:r>
              <a:rPr lang="sr-Cyrl-RS" b="1" dirty="0" smtClean="0"/>
              <a:t>-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примети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се у школи нуди или прима мито, фаворизује неко или злоупотребљава </a:t>
            </a:r>
            <a:r>
              <a:rPr lang="sr-Cyrl-R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школска имовина)</a:t>
            </a:r>
          </a:p>
          <a:p>
            <a:endParaRPr lang="sr-Cyrl-R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b="1" dirty="0"/>
              <a:t>НЕДОСТАТАК РЕСУРСА  -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(Ако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дођеш до уџбеника, наставних материјала или технологије који су ти неопходни за свеобухватно образовно искуство)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131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000">
              <a:schemeClr val="accent1"/>
            </a:gs>
            <a:gs pos="9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/>
              <a:t>Коме </a:t>
            </a:r>
            <a:r>
              <a:rPr lang="sr-Cyrl-RS" b="1" dirty="0" smtClean="0"/>
              <a:t>може </a:t>
            </a:r>
            <a:r>
              <a:rPr lang="sr-Cyrl-RS" b="1" dirty="0"/>
              <a:t>да се </a:t>
            </a:r>
            <a:r>
              <a:rPr lang="sr-Cyrl-RS" b="1" dirty="0" smtClean="0"/>
              <a:t>обрати?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Прво родитељу! Родитељи, односно други законски заступници треба </a:t>
            </a:r>
            <a:r>
              <a:rPr lang="ru-RU" b="1" dirty="0"/>
              <a:t>да знају о свему што се дешава у </a:t>
            </a:r>
            <a:r>
              <a:rPr lang="ru-RU" b="1" dirty="0" smtClean="0"/>
              <a:t>његовој школи</a:t>
            </a:r>
            <a:r>
              <a:rPr lang="ru-RU" b="1" dirty="0"/>
              <a:t>.</a:t>
            </a:r>
          </a:p>
          <a:p>
            <a:endParaRPr lang="ru-RU" b="1" dirty="0"/>
          </a:p>
          <a:p>
            <a:r>
              <a:rPr lang="ru-RU" b="1" dirty="0"/>
              <a:t>Такође, </a:t>
            </a:r>
            <a:r>
              <a:rPr lang="ru-RU" b="1" dirty="0" smtClean="0"/>
              <a:t>може </a:t>
            </a:r>
            <a:r>
              <a:rPr lang="ru-RU" b="1" dirty="0"/>
              <a:t>се обратити одељенском старешини, неком наставнику, психологу или педагогу школе.</a:t>
            </a:r>
          </a:p>
          <a:p>
            <a:endParaRPr lang="ru-RU" dirty="0"/>
          </a:p>
          <a:p>
            <a:r>
              <a:rPr lang="ru-RU" b="1" dirty="0"/>
              <a:t>Врло је важно да емоције не </a:t>
            </a:r>
            <a:r>
              <a:rPr lang="ru-RU" b="1" dirty="0" smtClean="0"/>
              <a:t>држи </a:t>
            </a:r>
            <a:r>
              <a:rPr lang="ru-RU" b="1" dirty="0"/>
              <a:t>у себи - Оне могу да </a:t>
            </a:r>
            <a:r>
              <a:rPr lang="ru-RU" b="1" dirty="0" smtClean="0"/>
              <a:t>га повреде </a:t>
            </a:r>
            <a:r>
              <a:rPr lang="ru-RU" b="1" dirty="0"/>
              <a:t>изнутра.</a:t>
            </a:r>
          </a:p>
        </p:txBody>
      </p:sp>
    </p:spTree>
    <p:extLst>
      <p:ext uri="{BB962C8B-B14F-4D97-AF65-F5344CB8AC3E}">
        <p14:creationId xmlns:p14="http://schemas.microsoft.com/office/powerpoint/2010/main" val="4228710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9000">
              <a:schemeClr val="accent1"/>
            </a:gs>
            <a:gs pos="9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Може </a:t>
            </a:r>
            <a:r>
              <a:rPr lang="ru-RU" b="1" dirty="0"/>
              <a:t>да се </a:t>
            </a:r>
            <a:r>
              <a:rPr lang="ru-RU" b="1" dirty="0" smtClean="0"/>
              <a:t>обрати </a:t>
            </a:r>
            <a:r>
              <a:rPr lang="ru-RU" b="1" dirty="0"/>
              <a:t>по потреби: </a:t>
            </a:r>
            <a:r>
              <a:rPr lang="ru-RU" dirty="0"/>
              <a:t/>
            </a:r>
            <a:br>
              <a:rPr lang="ru-RU" dirty="0"/>
            </a:br>
            <a:r>
              <a:rPr lang="sr-Cyrl-RS" sz="4400" b="1" dirty="0"/>
              <a:t>1. НИВО</a:t>
            </a:r>
            <a:r>
              <a:rPr lang="sr-Cyrl-RS" b="1" dirty="0"/>
              <a:t/>
            </a:r>
            <a:br>
              <a:rPr lang="sr-Cyrl-R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RS" b="1" dirty="0"/>
          </a:p>
          <a:p>
            <a:r>
              <a:rPr lang="en-US" b="1" dirty="0"/>
              <a:t>O</a:t>
            </a:r>
            <a:r>
              <a:rPr lang="sr-Cyrl-RS" b="1" dirty="0"/>
              <a:t>дељенском старешини, другом</a:t>
            </a:r>
          </a:p>
          <a:p>
            <a:r>
              <a:rPr lang="ru-RU" b="1" dirty="0"/>
              <a:t>наставнику у кога </a:t>
            </a:r>
            <a:r>
              <a:rPr lang="ru-RU" b="1" dirty="0" smtClean="0"/>
              <a:t>има </a:t>
            </a:r>
            <a:r>
              <a:rPr lang="ru-RU" b="1" dirty="0"/>
              <a:t>поверења,</a:t>
            </a:r>
          </a:p>
          <a:p>
            <a:r>
              <a:rPr lang="sr-Cyrl-RS" b="1" dirty="0"/>
              <a:t>психологу или педагогу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Треба да разговара </a:t>
            </a:r>
            <a:r>
              <a:rPr lang="ru-RU" dirty="0"/>
              <a:t>са неком поузданом одраслом особом</a:t>
            </a:r>
          </a:p>
          <a:p>
            <a:pPr marL="0" indent="0">
              <a:buNone/>
            </a:pPr>
            <a:r>
              <a:rPr lang="ru-RU" dirty="0"/>
              <a:t>у школи. Они су ту да </a:t>
            </a:r>
            <a:r>
              <a:rPr lang="ru-RU" dirty="0" smtClean="0"/>
              <a:t>му </a:t>
            </a:r>
            <a:r>
              <a:rPr lang="ru-RU" dirty="0"/>
              <a:t>пруже подршку и пронађу</a:t>
            </a:r>
          </a:p>
          <a:p>
            <a:pPr marL="0" indent="0">
              <a:buNone/>
            </a:pPr>
            <a:r>
              <a:rPr lang="ru-RU" dirty="0"/>
              <a:t>решење за било који проблем.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78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000">
              <a:schemeClr val="accent1"/>
            </a:gs>
            <a:gs pos="9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4400" b="1" dirty="0"/>
              <a:t/>
            </a:r>
            <a:br>
              <a:rPr lang="sr-Cyrl-RS" sz="4400" b="1" dirty="0"/>
            </a:br>
            <a:r>
              <a:rPr lang="sr-Cyrl-RS" sz="4400" b="1" dirty="0"/>
              <a:t>2. НИВО</a:t>
            </a:r>
            <a:br>
              <a:rPr lang="sr-Cyrl-RS" sz="4400" b="1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/>
              <a:t>ДИРЕКТОРУ ШКОЛЕ </a:t>
            </a:r>
          </a:p>
          <a:p>
            <a:endParaRPr lang="sr-Cyrl-RS" b="1" dirty="0"/>
          </a:p>
          <a:p>
            <a:r>
              <a:rPr lang="sr-Cyrl-RS" sz="3200" dirty="0"/>
              <a:t>Ако проблем и даље постоји, </a:t>
            </a:r>
            <a:r>
              <a:rPr lang="sr-Cyrl-RS" sz="3200" dirty="0" smtClean="0"/>
              <a:t>ученик, његов родитељ, односно законски заступник може </a:t>
            </a:r>
            <a:r>
              <a:rPr lang="sr-Cyrl-RS" sz="3200" dirty="0"/>
              <a:t>да </a:t>
            </a:r>
            <a:r>
              <a:rPr lang="sr-Cyrl-RS" sz="3200" dirty="0" smtClean="0"/>
              <a:t>поднесе </a:t>
            </a:r>
            <a:r>
              <a:rPr lang="sr-Cyrl-RS" sz="3200" dirty="0"/>
              <a:t>писмену пријаву директору </a:t>
            </a:r>
            <a:r>
              <a:rPr lang="sr-Cyrl-RS" sz="3200" dirty="0" smtClean="0"/>
              <a:t>школе</a:t>
            </a:r>
            <a:endParaRPr lang="ru-RU" altLang="sr-Latn-RS" sz="3200" dirty="0">
              <a:solidFill>
                <a:schemeClr val="tx2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6705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5000">
              <a:schemeClr val="accent1"/>
            </a:gs>
            <a:gs pos="9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4400" b="1" dirty="0"/>
              <a:t/>
            </a:r>
            <a:br>
              <a:rPr lang="sr-Cyrl-RS" sz="4400" b="1" dirty="0"/>
            </a:br>
            <a:r>
              <a:rPr lang="sr-Cyrl-RS" sz="4400" b="1" dirty="0"/>
              <a:t>3. НИВО</a:t>
            </a:r>
            <a:br>
              <a:rPr lang="sr-Cyrl-RS" sz="4400" b="1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83765"/>
            <a:ext cx="9613861" cy="3599316"/>
          </a:xfrm>
        </p:spPr>
        <p:txBody>
          <a:bodyPr>
            <a:normAutofit lnSpcReduction="10000"/>
          </a:bodyPr>
          <a:lstStyle/>
          <a:p>
            <a:r>
              <a:rPr lang="sr-Cyrl-RS" sz="3600" b="1" dirty="0"/>
              <a:t>Општинској/градској/покрајинској</a:t>
            </a:r>
          </a:p>
          <a:p>
            <a:r>
              <a:rPr lang="sr-Cyrl-RS" sz="3600" b="1" dirty="0"/>
              <a:t>просветној инспекцији</a:t>
            </a:r>
          </a:p>
          <a:p>
            <a:endParaRPr lang="sr-Cyrl-RS" b="1" dirty="0"/>
          </a:p>
          <a:p>
            <a:r>
              <a:rPr lang="ru-RU" dirty="0"/>
              <a:t>Ако директор школе не одговори адекватно,</a:t>
            </a:r>
          </a:p>
          <a:p>
            <a:pPr marL="0" indent="0">
              <a:buNone/>
            </a:pPr>
            <a:r>
              <a:rPr lang="sr-Cyrl-RS" dirty="0"/>
              <a:t>ученик, његов родитељ, односно законски заступник </a:t>
            </a:r>
            <a:r>
              <a:rPr lang="ru-RU" dirty="0" smtClean="0"/>
              <a:t>се може </a:t>
            </a:r>
            <a:r>
              <a:rPr lang="sr-Cyrl-RS" dirty="0" smtClean="0"/>
              <a:t>обратити </a:t>
            </a:r>
            <a:r>
              <a:rPr lang="sr-Cyrl-RS" dirty="0"/>
              <a:t>општинској/градској/покрајинској</a:t>
            </a:r>
          </a:p>
          <a:p>
            <a:pPr marL="0" indent="0">
              <a:buNone/>
            </a:pPr>
            <a:r>
              <a:rPr lang="sr-Cyrl-RS" dirty="0"/>
              <a:t>просветној инспекцији. 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Они </a:t>
            </a:r>
            <a:r>
              <a:rPr lang="sr-Cyrl-RS" dirty="0"/>
              <a:t>надгледају школе у том подручју и истражиће твој проблем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16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6000">
              <a:schemeClr val="accent1"/>
            </a:gs>
            <a:gs pos="9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/>
              <a:t> </a:t>
            </a:r>
            <a:br>
              <a:rPr lang="sr-Cyrl-RS" dirty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sz="4900" dirty="0"/>
              <a:t>4</a:t>
            </a:r>
            <a:r>
              <a:rPr lang="sr-Cyrl-RS" sz="4900" b="1" dirty="0"/>
              <a:t>. НИВО</a:t>
            </a:r>
            <a:r>
              <a:rPr lang="sr-Cyrl-RS" b="1" dirty="0"/>
              <a:t/>
            </a:r>
            <a:br>
              <a:rPr lang="sr-Cyrl-RS" b="1" dirty="0"/>
            </a:br>
            <a:r>
              <a:rPr lang="sr-Cyrl-RS" dirty="0"/>
              <a:t/>
            </a:r>
            <a:br>
              <a:rPr lang="sr-Cyrl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RS" dirty="0"/>
          </a:p>
          <a:p>
            <a:r>
              <a:rPr lang="sr-Cyrl-RS" b="1" dirty="0"/>
              <a:t>РЕПУБЛИЧКОЈ ПРОСВЕТНОЈ ИНСПЕКЦИЈИ</a:t>
            </a:r>
          </a:p>
          <a:p>
            <a:endParaRPr lang="sr-Cyrl-RS" b="1" dirty="0"/>
          </a:p>
          <a:p>
            <a:endParaRPr lang="sr-Cyrl-RS" dirty="0"/>
          </a:p>
          <a:p>
            <a:r>
              <a:rPr lang="ru-RU" dirty="0" smtClean="0"/>
              <a:t> </a:t>
            </a:r>
            <a:r>
              <a:rPr lang="ru-RU" dirty="0"/>
              <a:t>Ако проблем и даље није решен, </a:t>
            </a:r>
            <a:r>
              <a:rPr lang="sr-Cyrl-RS" dirty="0"/>
              <a:t>ученик, његов родитељ, односно законски заступник </a:t>
            </a:r>
            <a:r>
              <a:rPr lang="sr-Cyrl-RS" dirty="0" smtClean="0"/>
              <a:t>може </a:t>
            </a:r>
            <a:r>
              <a:rPr lang="sr-Cyrl-RS" dirty="0"/>
              <a:t>контактирати </a:t>
            </a:r>
            <a:r>
              <a:rPr lang="ru-RU" dirty="0"/>
              <a:t>републичку просветну инспекцију.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Она </a:t>
            </a:r>
            <a:r>
              <a:rPr lang="ru-RU" dirty="0"/>
              <a:t>је задужена за надзор школа у целој Србији.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83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accent1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Заштита права ученика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altLang="sr-Latn-RS" dirty="0"/>
              <a:t>Пријава повреде права ученика или непримереног понашања запослених директору школе </a:t>
            </a:r>
            <a:r>
              <a:rPr lang="ru-RU" altLang="sr-Latn-RS" dirty="0">
                <a:solidFill>
                  <a:schemeClr val="tx2"/>
                </a:solidFill>
              </a:rPr>
              <a:t>(рок 8 дана од сазнања за настали случај)</a:t>
            </a:r>
          </a:p>
          <a:p>
            <a:pPr algn="just"/>
            <a:endParaRPr lang="ru-RU" altLang="sr-Latn-RS" dirty="0">
              <a:solidFill>
                <a:schemeClr val="tx2"/>
              </a:solidFill>
            </a:endParaRPr>
          </a:p>
          <a:p>
            <a:r>
              <a:rPr lang="ru-RU" altLang="sr-Latn-RS" dirty="0"/>
              <a:t>Пријава Министарству због доношења или недо-ношења одлуке органа по поднетој пријави или приговору, повреде законске забране (чл.110-113), повреде права ученика (члан 79), </a:t>
            </a:r>
            <a:r>
              <a:rPr lang="ru-RU" altLang="sr-Latn-RS" dirty="0">
                <a:solidFill>
                  <a:schemeClr val="tx2"/>
                </a:solidFill>
              </a:rPr>
              <a:t>(рок 8 дана од дана сазнања за повреду права)</a:t>
            </a:r>
          </a:p>
          <a:p>
            <a:pPr algn="just"/>
            <a:endParaRPr lang="ru-RU" altLang="sr-Latn-RS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657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accent1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/>
              <a:t>Заштита права ученика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90389"/>
          </a:xfrm>
        </p:spPr>
        <p:txBody>
          <a:bodyPr>
            <a:noAutofit/>
          </a:bodyPr>
          <a:lstStyle/>
          <a:p>
            <a:r>
              <a:rPr lang="ru-RU" altLang="sr-Latn-RS" sz="2000" dirty="0"/>
              <a:t>Приговор на оцену из предмета и владања </a:t>
            </a:r>
            <a:r>
              <a:rPr lang="ru-RU" altLang="sr-Latn-RS" sz="2000" b="1" dirty="0"/>
              <a:t>у току </a:t>
            </a:r>
            <a:r>
              <a:rPr lang="ru-RU" altLang="sr-Latn-RS" sz="2000" dirty="0"/>
              <a:t>школске године </a:t>
            </a:r>
            <a:r>
              <a:rPr lang="ru-RU" altLang="sr-Latn-RS" sz="2000" dirty="0">
                <a:solidFill>
                  <a:schemeClr val="tx2"/>
                </a:solidFill>
              </a:rPr>
              <a:t>(рок три дана од </a:t>
            </a:r>
            <a:r>
              <a:rPr lang="ru-RU" altLang="sr-Latn-RS" sz="2000" dirty="0" smtClean="0">
                <a:solidFill>
                  <a:schemeClr val="tx2"/>
                </a:solidFill>
              </a:rPr>
              <a:t>саопштења </a:t>
            </a:r>
            <a:r>
              <a:rPr lang="ru-RU" altLang="sr-Latn-RS" sz="2000" dirty="0">
                <a:solidFill>
                  <a:schemeClr val="tx2"/>
                </a:solidFill>
              </a:rPr>
              <a:t>оцене)</a:t>
            </a:r>
            <a:r>
              <a:rPr lang="en-US" altLang="sr-Latn-RS" sz="2000" dirty="0">
                <a:solidFill>
                  <a:schemeClr val="tx2"/>
                </a:solidFill>
              </a:rPr>
              <a:t> </a:t>
            </a:r>
            <a:endParaRPr lang="ru-RU" altLang="sr-Latn-RS" sz="2000" dirty="0">
              <a:solidFill>
                <a:schemeClr val="tx2"/>
              </a:solidFill>
            </a:endParaRPr>
          </a:p>
          <a:p>
            <a:r>
              <a:rPr lang="ru-RU" altLang="sr-Latn-RS" sz="2000" dirty="0" smtClean="0"/>
              <a:t>Приговор </a:t>
            </a:r>
            <a:r>
              <a:rPr lang="ru-RU" altLang="sr-Latn-RS" sz="2000" dirty="0"/>
              <a:t>на закључну оцену из предмета и владања </a:t>
            </a:r>
            <a:r>
              <a:rPr lang="ru-RU" altLang="sr-Latn-RS" sz="2000" b="1" dirty="0"/>
              <a:t>на крају 1. и 2. </a:t>
            </a:r>
            <a:r>
              <a:rPr lang="ru-RU" altLang="sr-Latn-RS" sz="2000" dirty="0"/>
              <a:t>полугодишта </a:t>
            </a:r>
            <a:r>
              <a:rPr lang="ru-RU" altLang="sr-Latn-RS" sz="2000" dirty="0">
                <a:solidFill>
                  <a:schemeClr val="tx2"/>
                </a:solidFill>
              </a:rPr>
              <a:t>(рок 3 дана од добијања ђачке књижице или сведочанства, за завршни разред – 24</a:t>
            </a:r>
            <a:r>
              <a:rPr lang="en-US" altLang="sr-Latn-RS" sz="2000" dirty="0">
                <a:solidFill>
                  <a:schemeClr val="tx2"/>
                </a:solidFill>
              </a:rPr>
              <a:t>h</a:t>
            </a:r>
            <a:r>
              <a:rPr lang="ru-RU" altLang="sr-Latn-RS" sz="2000" dirty="0">
                <a:solidFill>
                  <a:schemeClr val="tx2"/>
                </a:solidFill>
              </a:rPr>
              <a:t>)</a:t>
            </a:r>
            <a:r>
              <a:rPr lang="en-US" altLang="sr-Latn-RS" sz="2000" dirty="0">
                <a:solidFill>
                  <a:schemeClr val="tx2"/>
                </a:solidFill>
              </a:rPr>
              <a:t> </a:t>
            </a:r>
            <a:endParaRPr lang="sr-Cyrl-RS" altLang="sr-Latn-RS" sz="2000" dirty="0">
              <a:solidFill>
                <a:schemeClr val="tx2"/>
              </a:solidFill>
            </a:endParaRPr>
          </a:p>
          <a:p>
            <a:r>
              <a:rPr lang="ru-RU" altLang="sr-Latn-RS" sz="2000" dirty="0"/>
              <a:t>Приговор на испит </a:t>
            </a:r>
            <a:r>
              <a:rPr lang="ru-RU" altLang="sr-Latn-RS" sz="2000" dirty="0">
                <a:solidFill>
                  <a:schemeClr val="tx2"/>
                </a:solidFill>
              </a:rPr>
              <a:t>(рок 24</a:t>
            </a:r>
            <a:r>
              <a:rPr lang="en-US" altLang="sr-Latn-RS" sz="2000" dirty="0">
                <a:solidFill>
                  <a:schemeClr val="tx2"/>
                </a:solidFill>
              </a:rPr>
              <a:t>h</a:t>
            </a:r>
            <a:r>
              <a:rPr lang="ru-RU" altLang="sr-Latn-RS" sz="2000" dirty="0">
                <a:solidFill>
                  <a:schemeClr val="tx2"/>
                </a:solidFill>
              </a:rPr>
              <a:t> од одржаног испита</a:t>
            </a:r>
            <a:r>
              <a:rPr lang="en-US" altLang="sr-Latn-RS" sz="2000" dirty="0">
                <a:solidFill>
                  <a:schemeClr val="tx2"/>
                </a:solidFill>
              </a:rPr>
              <a:t>)</a:t>
            </a:r>
            <a:endParaRPr lang="sr-Cyrl-RS" altLang="sr-Latn-RS" sz="2000" dirty="0">
              <a:solidFill>
                <a:schemeClr val="tx2"/>
              </a:solidFill>
            </a:endParaRPr>
          </a:p>
          <a:p>
            <a:r>
              <a:rPr lang="sr-Cyrl-RS" altLang="sr-Latn-RS" sz="2000" dirty="0"/>
              <a:t>Приговор на испит којим се завршава образовање </a:t>
            </a:r>
          </a:p>
          <a:p>
            <a:r>
              <a:rPr lang="ru-RU" altLang="sr-Latn-RS" sz="2000" dirty="0" smtClean="0"/>
              <a:t>Жалб</a:t>
            </a:r>
            <a:r>
              <a:rPr lang="en-US" altLang="sr-Latn-RS" sz="2000" dirty="0"/>
              <a:t>a</a:t>
            </a:r>
            <a:r>
              <a:rPr lang="ru-RU" altLang="sr-Latn-RS" sz="2000" dirty="0"/>
              <a:t> школском одбору на изречену васпитно-дисциплинску меру </a:t>
            </a:r>
            <a:r>
              <a:rPr lang="ru-RU" altLang="sr-Latn-RS" sz="2000" dirty="0">
                <a:solidFill>
                  <a:schemeClr val="tx2"/>
                </a:solidFill>
              </a:rPr>
              <a:t>(рок </a:t>
            </a:r>
            <a:r>
              <a:rPr lang="en-US" altLang="sr-Latn-RS" sz="2000" dirty="0">
                <a:solidFill>
                  <a:schemeClr val="tx2"/>
                </a:solidFill>
              </a:rPr>
              <a:t>8</a:t>
            </a:r>
            <a:r>
              <a:rPr lang="ru-RU" altLang="sr-Latn-RS" sz="2000" dirty="0">
                <a:solidFill>
                  <a:schemeClr val="tx2"/>
                </a:solidFill>
              </a:rPr>
              <a:t> дана од достављања </a:t>
            </a:r>
            <a:r>
              <a:rPr lang="ru-RU" altLang="sr-Latn-RS" sz="2000" dirty="0" smtClean="0">
                <a:solidFill>
                  <a:schemeClr val="tx2"/>
                </a:solidFill>
              </a:rPr>
              <a:t>решења)</a:t>
            </a:r>
          </a:p>
          <a:p>
            <a:r>
              <a:rPr lang="ru-RU" altLang="sr-Latn-RS" sz="2000" dirty="0">
                <a:solidFill>
                  <a:schemeClr val="tx2"/>
                </a:solidFill>
              </a:rPr>
              <a:t> </a:t>
            </a:r>
            <a:r>
              <a:rPr lang="ru-RU" altLang="sr-Latn-RS" sz="2000" dirty="0" smtClean="0"/>
              <a:t>Судск</a:t>
            </a:r>
            <a:r>
              <a:rPr lang="en-US" altLang="sr-Latn-RS" sz="2000" dirty="0"/>
              <a:t>a</a:t>
            </a:r>
            <a:r>
              <a:rPr lang="ru-RU" altLang="sr-Latn-RS" sz="2000" dirty="0"/>
              <a:t> заштит</a:t>
            </a:r>
            <a:r>
              <a:rPr lang="en-US" altLang="sr-Latn-RS" sz="2000" dirty="0"/>
              <a:t>a</a:t>
            </a:r>
            <a:r>
              <a:rPr lang="ru-RU" altLang="sr-Latn-RS" sz="2000" dirty="0"/>
              <a:t> у управном спору за искљученог ученика средње школе- Управни суд </a:t>
            </a:r>
            <a:r>
              <a:rPr lang="ru-RU" altLang="sr-Latn-RS" sz="2000" dirty="0">
                <a:solidFill>
                  <a:schemeClr val="tx2"/>
                </a:solidFill>
              </a:rPr>
              <a:t>(30 </a:t>
            </a:r>
            <a:r>
              <a:rPr lang="ru-RU" altLang="sr-Latn-RS" sz="2000" dirty="0" smtClean="0">
                <a:solidFill>
                  <a:schemeClr val="tx2"/>
                </a:solidFill>
              </a:rPr>
              <a:t>     дана </a:t>
            </a:r>
            <a:r>
              <a:rPr lang="ru-RU" altLang="sr-Latn-RS" sz="2000" dirty="0">
                <a:solidFill>
                  <a:schemeClr val="tx2"/>
                </a:solidFill>
              </a:rPr>
              <a:t>од достављања управног акта ШО)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62687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4000">
              <a:schemeClr val="accent1"/>
            </a:gs>
            <a:gs pos="100000">
              <a:schemeClr val="bg2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273" y="753228"/>
            <a:ext cx="11719248" cy="1080938"/>
          </a:xfrm>
        </p:spPr>
        <p:txBody>
          <a:bodyPr>
            <a:normAutofit/>
          </a:bodyPr>
          <a:lstStyle/>
          <a:p>
            <a:r>
              <a:rPr lang="sr-Cyrl-RS" sz="4000" dirty="0"/>
              <a:t>           </a:t>
            </a:r>
            <a:r>
              <a:rPr lang="sr-Cyrl-RS" sz="4000" i="1" dirty="0"/>
              <a:t>ПРЕ</a:t>
            </a:r>
            <a:r>
              <a:rPr lang="sr-Cyrl-RS" sz="4000" dirty="0"/>
              <a:t>                                </a:t>
            </a:r>
            <a:r>
              <a:rPr lang="sr-Cyrl-RS" sz="4000" i="1" dirty="0"/>
              <a:t>ПОСЛЕ</a:t>
            </a:r>
            <a:endParaRPr lang="en-US" sz="4000" i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73" y="2258008"/>
            <a:ext cx="4140897" cy="37509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793" y="2258007"/>
            <a:ext cx="4364832" cy="37509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701" y="3656240"/>
            <a:ext cx="1511560" cy="11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884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/>
            </a:gs>
            <a:gs pos="84000">
              <a:schemeClr val="accent1"/>
            </a:gs>
          </a:gsLst>
          <a:lin ang="1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58" y="719978"/>
            <a:ext cx="9969986" cy="1080938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/>
              <a:t>Овај листић намењен је ученику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0" lvl="6" indent="0">
              <a:buNone/>
            </a:pPr>
            <a:r>
              <a:rPr lang="sr-Cyrl-RS" b="1" dirty="0"/>
              <a:t>	</a:t>
            </a:r>
          </a:p>
          <a:p>
            <a:pPr marL="2743200" lvl="6" indent="0">
              <a:buNone/>
            </a:pPr>
            <a:r>
              <a:rPr lang="sr-Cyrl-RS" sz="3200" b="1" dirty="0"/>
              <a:t>	У школи постоје </a:t>
            </a:r>
          </a:p>
          <a:p>
            <a:pPr marL="2743200" lvl="6" indent="0">
              <a:buNone/>
            </a:pPr>
            <a:r>
              <a:rPr lang="sr-Cyrl-RS" sz="3200" b="1" dirty="0"/>
              <a:t>     људи који </a:t>
            </a:r>
            <a:r>
              <a:rPr lang="ru-RU" sz="3200" b="1" dirty="0"/>
              <a:t>хоће да </a:t>
            </a:r>
          </a:p>
          <a:p>
            <a:pPr marL="2743200" lvl="6" indent="0">
              <a:buNone/>
            </a:pPr>
            <a:r>
              <a:rPr lang="ru-RU" sz="3200" b="1" dirty="0"/>
              <a:t>      помогну и ураде</a:t>
            </a:r>
          </a:p>
          <a:p>
            <a:pPr marL="2743200" lvl="6" indent="0">
              <a:buNone/>
            </a:pPr>
            <a:r>
              <a:rPr lang="ru-RU" sz="3200" b="1" dirty="0"/>
              <a:t>  све како би се ученик</a:t>
            </a:r>
          </a:p>
          <a:p>
            <a:pPr marL="2743200" lvl="6" indent="0">
              <a:buNone/>
            </a:pPr>
            <a:r>
              <a:rPr lang="ru-RU" sz="3200" b="1" dirty="0"/>
              <a:t>      </a:t>
            </a:r>
            <a:r>
              <a:rPr lang="sr-Cyrl-RS" sz="3200" b="1" dirty="0"/>
              <a:t>у школи осећао/ла</a:t>
            </a:r>
          </a:p>
          <a:p>
            <a:pPr marL="2743200" lvl="6" indent="0">
              <a:buNone/>
            </a:pPr>
            <a:r>
              <a:rPr lang="sr-Cyrl-RS" sz="3200" b="1" dirty="0"/>
              <a:t>       срећно и сигурно!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8664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9000">
              <a:schemeClr val="accent1"/>
            </a:gs>
            <a:gs pos="9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74864" cy="3599316"/>
          </a:xfrm>
        </p:spPr>
        <p:txBody>
          <a:bodyPr>
            <a:normAutofit/>
          </a:bodyPr>
          <a:lstStyle/>
          <a:p>
            <a:pPr marL="3657600" lvl="8" indent="0">
              <a:buNone/>
            </a:pPr>
            <a:endParaRPr lang="sr-Cyrl-RS" sz="3600" dirty="0"/>
          </a:p>
          <a:p>
            <a:pPr marL="3657600" lvl="8" indent="0">
              <a:buNone/>
            </a:pPr>
            <a:r>
              <a:rPr lang="sr-Cyrl-RS" sz="3600" dirty="0" smtClean="0"/>
              <a:t>Наравно</a:t>
            </a:r>
            <a:r>
              <a:rPr lang="sr-Cyrl-RS" sz="3600" dirty="0"/>
              <a:t>, </a:t>
            </a:r>
            <a:r>
              <a:rPr lang="sr-Cyrl-RS" sz="3600" dirty="0" smtClean="0"/>
              <a:t>ученик </a:t>
            </a:r>
            <a:r>
              <a:rPr lang="sr-Cyrl-RS" sz="3600" b="1" dirty="0" smtClean="0">
                <a:solidFill>
                  <a:schemeClr val="bg1"/>
                </a:solidFill>
              </a:rPr>
              <a:t>не сме</a:t>
            </a:r>
            <a:endParaRPr lang="sr-Cyrl-RS" sz="3600" b="1" dirty="0">
              <a:solidFill>
                <a:schemeClr val="bg1"/>
              </a:solidFill>
            </a:endParaRPr>
          </a:p>
          <a:p>
            <a:pPr marL="3657600" lvl="8" indent="0">
              <a:buNone/>
            </a:pPr>
            <a:r>
              <a:rPr lang="sr-Cyrl-RS" sz="3600" b="1" dirty="0" smtClean="0">
                <a:solidFill>
                  <a:schemeClr val="bg1"/>
                </a:solidFill>
              </a:rPr>
              <a:t>   да угрожава </a:t>
            </a:r>
            <a:r>
              <a:rPr lang="sr-Cyrl-RS" sz="3600" b="1" dirty="0">
                <a:solidFill>
                  <a:schemeClr val="bg1"/>
                </a:solidFill>
              </a:rPr>
              <a:t>права</a:t>
            </a:r>
          </a:p>
          <a:p>
            <a:pPr marL="3657600" lvl="8" indent="0">
              <a:buNone/>
            </a:pPr>
            <a:r>
              <a:rPr lang="sr-Cyrl-RS" sz="3600" b="1" dirty="0" smtClean="0">
                <a:solidFill>
                  <a:schemeClr val="bg1"/>
                </a:solidFill>
              </a:rPr>
              <a:t>     других </a:t>
            </a:r>
            <a:r>
              <a:rPr lang="sr-Cyrl-RS" sz="3600" dirty="0"/>
              <a:t>приликом</a:t>
            </a:r>
          </a:p>
          <a:p>
            <a:pPr marL="3657600" lvl="8" indent="0">
              <a:buNone/>
            </a:pPr>
            <a:r>
              <a:rPr lang="sr-Cyrl-RS" sz="3600" dirty="0" smtClean="0"/>
              <a:t>   остваривања </a:t>
            </a:r>
            <a:r>
              <a:rPr lang="sr-Cyrl-RS" sz="3600" dirty="0"/>
              <a:t>својих</a:t>
            </a:r>
          </a:p>
          <a:p>
            <a:pPr marL="3657600" lvl="8" indent="0">
              <a:buNone/>
            </a:pPr>
            <a:r>
              <a:rPr lang="sr-Cyrl-RS" sz="3600" dirty="0" smtClean="0"/>
              <a:t>             права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38682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9000">
              <a:schemeClr val="accent1"/>
            </a:gs>
            <a:gs pos="89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sz="3200" b="1" dirty="0"/>
              <a:t>		</a:t>
            </a:r>
            <a:r>
              <a:rPr lang="sr-Cyrl-RS" sz="4000" b="1" dirty="0"/>
              <a:t>ХВАЛА НА ПАЖЊИ!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86685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400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96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>
                <a:latin typeface="Arial Narrow" panose="020B0606020202030204" pitchFamily="34" charset="0"/>
              </a:rPr>
              <a:t>Систем образовања и васпитања за ученике мора да обезбеди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lvl="6">
              <a:spcBef>
                <a:spcPts val="1000"/>
              </a:spcBef>
            </a:pPr>
            <a:r>
              <a:rPr lang="sr-Cyrl-RS" sz="3200" b="1" dirty="0">
                <a:latin typeface="Arial Narrow" panose="020B0606020202030204" pitchFamily="34" charset="0"/>
              </a:rPr>
              <a:t>Образовање и васпитање у демократски уређеној и социјално одговорној установи у којој се негују отвореност, сарадња, толеранција, свест о културној и цивилизацијској повезаности у свету, посвећеност основним моралним вредностима, вредностима правде, истине, солидарности, слободе, поштења и одговорности у којој је осигурано пуно поштовање права детета, ученика и </a:t>
            </a:r>
            <a:r>
              <a:rPr lang="sr-Cyrl-RS" sz="3200" b="1" dirty="0" smtClean="0">
                <a:latin typeface="Arial Narrow" panose="020B0606020202030204" pitchFamily="34" charset="0"/>
              </a:rPr>
              <a:t>одраслог</a:t>
            </a:r>
            <a:r>
              <a:rPr lang="en-US" sz="3200" b="1" dirty="0" smtClean="0">
                <a:latin typeface="Arial Narrow" panose="020B0606020202030204" pitchFamily="34" charset="0"/>
              </a:rPr>
              <a:t> </a:t>
            </a:r>
            <a:endParaRPr lang="sr-Cyrl-RS" sz="3200" b="1" dirty="0">
              <a:latin typeface="Arial Narrow" panose="020B0606020202030204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357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accent1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/>
              <a:t>Ученик има  -  ПРАВО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500297" cy="4014051"/>
          </a:xfrm>
        </p:spPr>
        <p:txBody>
          <a:bodyPr>
            <a:normAutofit fontScale="92500" lnSpcReduction="20000"/>
          </a:bodyPr>
          <a:lstStyle/>
          <a:p>
            <a:r>
              <a:rPr lang="sr-Cyrl-RS" b="1" dirty="0"/>
              <a:t>на квалитетну школу,односно </a:t>
            </a:r>
            <a:r>
              <a:rPr lang="ru-RU" altLang="sr-Latn-RS" sz="2600" b="1" dirty="0">
                <a:latin typeface="+mj-lt"/>
                <a:cs typeface="Times New Roman" panose="02020603050405020304" pitchFamily="18" charset="0"/>
              </a:rPr>
              <a:t>квалитетан образовно-васпитни рад;</a:t>
            </a:r>
            <a:endParaRPr lang="en-US" altLang="sr-Latn-RS" sz="2600" b="1" dirty="0">
              <a:latin typeface="+mj-lt"/>
              <a:cs typeface="Times New Roman" panose="02020603050405020304" pitchFamily="18" charset="0"/>
            </a:endParaRPr>
          </a:p>
          <a:p>
            <a:r>
              <a:rPr lang="sr-Cyrl-RS" b="1" dirty="0"/>
              <a:t>На уважавање личности ;</a:t>
            </a:r>
          </a:p>
          <a:p>
            <a:r>
              <a:rPr lang="ru-RU" b="1" dirty="0"/>
              <a:t>на подршку </a:t>
            </a:r>
            <a:r>
              <a:rPr lang="ru-RU" altLang="sr-Latn-RS" b="1" dirty="0">
                <a:latin typeface="+mj-lt"/>
                <a:cs typeface="Times New Roman" panose="02020603050405020304" pitchFamily="18" charset="0"/>
              </a:rPr>
              <a:t>свестраном развоју личности, за посебно исказане таленте и њихову афирмац</a:t>
            </a:r>
            <a:r>
              <a:rPr lang="ru-RU" b="1" dirty="0">
                <a:latin typeface="+mj-lt"/>
              </a:rPr>
              <a:t>;</a:t>
            </a:r>
          </a:p>
          <a:p>
            <a:r>
              <a:rPr lang="ru-RU" b="1" dirty="0"/>
              <a:t>на заштиту од дискриминације, насиља, </a:t>
            </a:r>
            <a:r>
              <a:rPr lang="sr-Cyrl-RS" b="1" dirty="0"/>
              <a:t>злостављања и занемаривања;</a:t>
            </a:r>
          </a:p>
          <a:p>
            <a:r>
              <a:rPr lang="ru-RU" b="1" dirty="0"/>
              <a:t>на информације од значаја за твоје </a:t>
            </a:r>
            <a:r>
              <a:rPr lang="sr-Cyrl-RS" b="1" dirty="0"/>
              <a:t>образовање и васпитање;</a:t>
            </a:r>
          </a:p>
          <a:p>
            <a:r>
              <a:rPr lang="ru-RU" b="1" dirty="0"/>
              <a:t>да се удружиш у различите групе, </a:t>
            </a:r>
            <a:r>
              <a:rPr lang="sr-Cyrl-RS" b="1" dirty="0"/>
              <a:t>клубове и ученички парламент </a:t>
            </a:r>
            <a:r>
              <a:rPr lang="ru-RU" b="1" dirty="0"/>
              <a:t>(ако је 7. или 8. разред основне школе или си </a:t>
            </a:r>
            <a:r>
              <a:rPr lang="sr-Cyrl-RS" b="1" dirty="0"/>
              <a:t>ученик средње школе);</a:t>
            </a:r>
          </a:p>
          <a:p>
            <a:r>
              <a:rPr lang="ru-RU" b="1" dirty="0"/>
              <a:t>на образложење оцене, али и на приговор на оцену и на испит;</a:t>
            </a:r>
          </a:p>
          <a:p>
            <a:r>
              <a:rPr lang="ru-RU" b="1" dirty="0"/>
              <a:t>да се жалиш ако неко твоје право </a:t>
            </a:r>
            <a:r>
              <a:rPr lang="sr-Cyrl-RS" b="1" dirty="0"/>
              <a:t>није остварено;</a:t>
            </a:r>
          </a:p>
          <a:p>
            <a:r>
              <a:rPr lang="ru-RU" b="1" dirty="0"/>
              <a:t>на заштиту и правично поступање.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42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accent1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223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r-Cyrl-CS" sz="2000" b="1" i="1" dirty="0">
                <a:solidFill>
                  <a:schemeClr val="tx1">
                    <a:lumMod val="95000"/>
                  </a:schemeClr>
                </a:solidFill>
              </a:rPr>
              <a:t>Право на убразано стицање образовања</a:t>
            </a:r>
          </a:p>
          <a:p>
            <a:pPr>
              <a:buNone/>
              <a:defRPr/>
            </a:pPr>
            <a:r>
              <a:rPr lang="sr-Cyrl-CS" sz="2000" dirty="0">
                <a:solidFill>
                  <a:schemeClr val="tx1">
                    <a:lumMod val="95000"/>
                  </a:schemeClr>
                </a:solidFill>
              </a:rPr>
              <a:t>		- два разреда за годину дана</a:t>
            </a:r>
          </a:p>
          <a:p>
            <a:pPr>
              <a:buNone/>
              <a:defRPr/>
            </a:pPr>
            <a:r>
              <a:rPr lang="sr-Cyrl-CS" sz="2000" dirty="0">
                <a:solidFill>
                  <a:schemeClr val="tx1">
                    <a:lumMod val="95000"/>
                  </a:schemeClr>
                </a:solidFill>
              </a:rPr>
              <a:t>		- полагање испита и редовног ученика</a:t>
            </a:r>
          </a:p>
          <a:p>
            <a:pPr>
              <a:defRPr/>
            </a:pPr>
            <a:r>
              <a:rPr lang="sr-Cyrl-CS" sz="2000" b="1" i="1" dirty="0">
                <a:solidFill>
                  <a:schemeClr val="tx1">
                    <a:lumMod val="95000"/>
                  </a:schemeClr>
                </a:solidFill>
              </a:rPr>
              <a:t>Право на упоредно стицање </a:t>
            </a:r>
            <a:r>
              <a:rPr lang="sr-Cyrl-RS" sz="2000" b="1" i="1" dirty="0" smtClean="0">
                <a:solidFill>
                  <a:schemeClr val="tx1">
                    <a:lumMod val="95000"/>
                  </a:schemeClr>
                </a:solidFill>
              </a:rPr>
              <a:t>образовања и васпитања</a:t>
            </a:r>
            <a:endParaRPr lang="sr-Cyrl-CS" sz="2000" b="1" i="1" dirty="0">
              <a:solidFill>
                <a:schemeClr val="tx1">
                  <a:lumMod val="95000"/>
                </a:schemeClr>
              </a:solidFill>
            </a:endParaRPr>
          </a:p>
          <a:p>
            <a:pPr>
              <a:buNone/>
              <a:defRPr/>
            </a:pPr>
            <a:r>
              <a:rPr lang="sr-Cyrl-CS" sz="2000" dirty="0">
                <a:solidFill>
                  <a:schemeClr val="tx1">
                    <a:lumMod val="95000"/>
                  </a:schemeClr>
                </a:solidFill>
              </a:rPr>
              <a:t>		- својство редовног у две школе</a:t>
            </a:r>
          </a:p>
          <a:p>
            <a:pPr>
              <a:buNone/>
              <a:defRPr/>
            </a:pPr>
            <a:r>
              <a:rPr lang="sr-Cyrl-CS" sz="2000" dirty="0">
                <a:solidFill>
                  <a:schemeClr val="tx1">
                    <a:lumMod val="95000"/>
                  </a:schemeClr>
                </a:solidFill>
              </a:rPr>
              <a:t>		- својство редовног и ванредног у две школе</a:t>
            </a:r>
          </a:p>
          <a:p>
            <a:pPr>
              <a:defRPr/>
            </a:pPr>
            <a:r>
              <a:rPr lang="sr-Cyrl-CS" sz="2000" b="1" i="1" dirty="0">
                <a:solidFill>
                  <a:schemeClr val="tx1">
                    <a:lumMod val="95000"/>
                  </a:schemeClr>
                </a:solidFill>
              </a:rPr>
              <a:t>Право на наставу:</a:t>
            </a:r>
          </a:p>
          <a:p>
            <a:pPr marL="0" indent="0">
              <a:buNone/>
              <a:defRPr/>
            </a:pPr>
            <a:r>
              <a:rPr lang="sr-Cyrl-CS" sz="2000" dirty="0">
                <a:solidFill>
                  <a:schemeClr val="tx1">
                    <a:lumMod val="95000"/>
                  </a:schemeClr>
                </a:solidFill>
              </a:rPr>
              <a:t>	-  на даљину</a:t>
            </a:r>
          </a:p>
          <a:p>
            <a:pPr marL="0" indent="0">
              <a:buNone/>
              <a:defRPr/>
            </a:pPr>
            <a:r>
              <a:rPr lang="sr-Cyrl-CS" sz="2000" dirty="0">
                <a:solidFill>
                  <a:schemeClr val="tx1">
                    <a:lumMod val="95000"/>
                  </a:schemeClr>
                </a:solidFill>
              </a:rPr>
              <a:t>	-  за ученике на кућном и болничком лечењу</a:t>
            </a:r>
          </a:p>
          <a:p>
            <a:pPr marL="914400" lvl="2" indent="0">
              <a:buNone/>
              <a:defRPr/>
            </a:pPr>
            <a:r>
              <a:rPr lang="sr-Cyrl-CS" sz="2000" dirty="0">
                <a:solidFill>
                  <a:schemeClr val="tx1">
                    <a:lumMod val="95000"/>
                  </a:schemeClr>
                </a:solidFill>
              </a:rPr>
              <a:t>-   од куће</a:t>
            </a:r>
          </a:p>
          <a:p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533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accent1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altLang="sr-Latn-RS" sz="4800" b="1" dirty="0"/>
              <a:t>Инклузија у систему ОВ</a:t>
            </a:r>
            <a:r>
              <a:rPr lang="sr-Cyrl-CS" altLang="sr-Latn-RS" b="1" dirty="0"/>
              <a:t/>
            </a:r>
            <a:br>
              <a:rPr lang="sr-Cyrl-CS" altLang="sr-Latn-RS" b="1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  <a:defRPr/>
            </a:pPr>
            <a:r>
              <a:rPr lang="ru-RU" b="1" dirty="0"/>
              <a:t>Установа пружа додатну подршку ученику код:</a:t>
            </a:r>
          </a:p>
          <a:p>
            <a:pPr>
              <a:defRPr/>
            </a:pPr>
            <a:r>
              <a:rPr lang="ru-RU" dirty="0"/>
              <a:t>сметњи у развоју и инвалидитета</a:t>
            </a:r>
          </a:p>
          <a:p>
            <a:pPr>
              <a:defRPr/>
            </a:pPr>
            <a:r>
              <a:rPr lang="ru-RU" dirty="0"/>
              <a:t> социјалне ускраћености</a:t>
            </a:r>
          </a:p>
          <a:p>
            <a:pPr>
              <a:defRPr/>
            </a:pPr>
            <a:r>
              <a:rPr lang="ru-RU" dirty="0"/>
              <a:t>тешкоћа у учењу</a:t>
            </a:r>
          </a:p>
          <a:p>
            <a:pPr>
              <a:defRPr/>
            </a:pPr>
            <a:r>
              <a:rPr lang="ru-RU" dirty="0"/>
              <a:t>ризика од раног напуштања образовања</a:t>
            </a:r>
          </a:p>
          <a:p>
            <a:pPr>
              <a:defRPr/>
            </a:pPr>
            <a:r>
              <a:rPr lang="ru-RU" dirty="0"/>
              <a:t>других разлога</a:t>
            </a:r>
          </a:p>
          <a:p>
            <a:pPr>
              <a:buNone/>
              <a:defRPr/>
            </a:pPr>
            <a:r>
              <a:rPr lang="ru-RU" dirty="0"/>
              <a:t>1) Отклањањем физичких и комуникацијских препрека</a:t>
            </a:r>
          </a:p>
          <a:p>
            <a:pPr>
              <a:buNone/>
              <a:defRPr/>
            </a:pPr>
            <a:r>
              <a:rPr lang="ru-RU" dirty="0"/>
              <a:t>2) Прилагођавањем остваривања ШП</a:t>
            </a:r>
          </a:p>
          <a:p>
            <a:pPr>
              <a:buNone/>
              <a:defRPr/>
            </a:pPr>
            <a:r>
              <a:rPr lang="ru-RU" dirty="0"/>
              <a:t>3) Издрадом индивидуалног образовног плана (ИОП)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92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accent1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sr-Latn-RS" sz="4000" b="1" dirty="0"/>
              <a:t>Индивидуални образовни план - </a:t>
            </a:r>
            <a:r>
              <a:rPr lang="sr-Cyrl-RS" sz="4000" b="1" dirty="0"/>
              <a:t>ИОП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r>
              <a:rPr lang="ru-RU" altLang="sr-Latn-RS" b="1" dirty="0">
                <a:solidFill>
                  <a:schemeClr val="bg1"/>
                </a:solidFill>
              </a:rPr>
              <a:t>Индивидуални образовни план (ИОП)</a:t>
            </a:r>
          </a:p>
          <a:p>
            <a:pPr>
              <a:defRPr/>
            </a:pPr>
            <a:r>
              <a:rPr lang="ru-RU" altLang="sr-Latn-RS" dirty="0"/>
              <a:t>ИОП 1 – прилагођавање начина и услова рада</a:t>
            </a:r>
            <a:r>
              <a:rPr lang="ru-RU" altLang="sr-Latn-RS" dirty="0" smtClean="0"/>
              <a:t>;</a:t>
            </a:r>
          </a:p>
          <a:p>
            <a:pPr>
              <a:defRPr/>
            </a:pPr>
            <a:r>
              <a:rPr lang="ru-RU" altLang="sr-Latn-RS" dirty="0" smtClean="0"/>
              <a:t>ИОП </a:t>
            </a:r>
            <a:r>
              <a:rPr lang="ru-RU" altLang="sr-Latn-RS" dirty="0"/>
              <a:t>2 – прилагођавање циљева, садржаја,начина остваривања програма ОВ и исхода		         </a:t>
            </a:r>
          </a:p>
          <a:p>
            <a:pPr>
              <a:defRPr/>
            </a:pPr>
            <a:r>
              <a:rPr lang="ru-RU" altLang="sr-Latn-RS" dirty="0"/>
              <a:t>ИОП 3 – проширивање и продубљивање садржаја ОВР за ученика са изузетним способностима</a:t>
            </a:r>
          </a:p>
          <a:p>
            <a:pPr marL="0" indent="0">
              <a:buNone/>
              <a:defRPr/>
            </a:pPr>
            <a:endParaRPr lang="ru-RU" altLang="sr-Latn-RS" dirty="0"/>
          </a:p>
          <a:p>
            <a:pPr marL="0" indent="0">
              <a:buNone/>
              <a:defRPr/>
            </a:pPr>
            <a:r>
              <a:rPr lang="ru-RU" altLang="sr-Latn-RS" b="1" dirty="0">
                <a:solidFill>
                  <a:schemeClr val="bg1"/>
                </a:solidFill>
              </a:rPr>
              <a:t>Индивидуалан програм српског језика </a:t>
            </a:r>
            <a:r>
              <a:rPr lang="ru-RU" altLang="sr-Latn-RS" dirty="0"/>
              <a:t>или језика националне мањине за ученике који не познају језик на коме се изводи настава</a:t>
            </a:r>
          </a:p>
          <a:p>
            <a:pPr>
              <a:defRPr/>
            </a:pPr>
            <a:r>
              <a:rPr lang="ru-RU" b="1" i="1" dirty="0">
                <a:solidFill>
                  <a:schemeClr val="bg1"/>
                </a:solidFill>
              </a:rPr>
              <a:t>Податак да је образовање стечено у складу са чланом 76. став 6. тач. 2) и 3) овог члана уноси се у одговарајући део обрасца јавне исправе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16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accent1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/>
              <a:t>Ученик/ца има -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35" y="2360814"/>
            <a:ext cx="11272058" cy="4497185"/>
          </a:xfrm>
        </p:spPr>
        <p:txBody>
          <a:bodyPr>
            <a:noAutofit/>
          </a:bodyPr>
          <a:lstStyle/>
          <a:p>
            <a:r>
              <a:rPr lang="sr-Cyrl-RS" b="1" dirty="0">
                <a:latin typeface="+mj-lt"/>
                <a:cs typeface="Times New Roman" panose="02020603050405020304" pitchFamily="18" charset="0"/>
              </a:rPr>
              <a:t>да редовно иде у школу и извршава своје школске обавезе;</a:t>
            </a:r>
          </a:p>
          <a:p>
            <a:r>
              <a:rPr lang="sr-Cyrl-RS" b="1" dirty="0">
                <a:latin typeface="+mj-lt"/>
                <a:cs typeface="Times New Roman" panose="02020603050405020304" pitchFamily="18" charset="0"/>
              </a:rPr>
              <a:t>да поштује правила понашања у школи и одлуке директора;</a:t>
            </a:r>
          </a:p>
          <a:p>
            <a:r>
              <a:rPr lang="sr-Cyrl-RS" b="1" dirty="0">
                <a:latin typeface="+mj-lt"/>
                <a:cs typeface="Times New Roman" panose="02020603050405020304" pitchFamily="18" charset="0"/>
              </a:rPr>
              <a:t>да учи - </a:t>
            </a:r>
            <a:r>
              <a:rPr lang="ru-RU" altLang="en-US" b="1" dirty="0">
                <a:latin typeface="+mj-lt"/>
                <a:cs typeface="Times New Roman" panose="02020603050405020304" pitchFamily="18" charset="0"/>
              </a:rPr>
              <a:t>ради на усвајању знања, вештина и ставова утврђених школским програмом , прати сопствени напредак извештава о томе наставнике и родитеље</a:t>
            </a:r>
            <a:r>
              <a:rPr lang="sr-Cyrl-RS" b="1" dirty="0">
                <a:latin typeface="+mj-lt"/>
                <a:cs typeface="Times New Roman" panose="02020603050405020304" pitchFamily="18" charset="0"/>
              </a:rPr>
              <a:t>;</a:t>
            </a:r>
          </a:p>
          <a:p>
            <a:r>
              <a:rPr lang="sr-Cyrl-RS" b="1" dirty="0">
                <a:latin typeface="+mj-lt"/>
                <a:cs typeface="Times New Roman" panose="02020603050405020304" pitchFamily="18" charset="0"/>
              </a:rPr>
              <a:t>да не омета наставу </a:t>
            </a:r>
            <a:r>
              <a:rPr lang="ru-RU" b="1" dirty="0">
                <a:latin typeface="+mj-lt"/>
                <a:cs typeface="Times New Roman" panose="02020603050405020304" pitchFamily="18" charset="0"/>
              </a:rPr>
              <a:t>и да не напушта час </a:t>
            </a:r>
            <a:r>
              <a:rPr lang="sr-Cyrl-RS" b="1" dirty="0">
                <a:latin typeface="+mj-lt"/>
                <a:cs typeface="Times New Roman" panose="02020603050405020304" pitchFamily="18" charset="0"/>
              </a:rPr>
              <a:t>ако </a:t>
            </a:r>
            <a:r>
              <a:rPr lang="sr-Cyrl-RS" b="1" dirty="0" smtClean="0">
                <a:latin typeface="+mj-lt"/>
                <a:cs typeface="Times New Roman" panose="02020603050405020304" pitchFamily="18" charset="0"/>
              </a:rPr>
              <a:t>му </a:t>
            </a:r>
            <a:r>
              <a:rPr lang="sr-Cyrl-RS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sr-Cyrl-RS" b="1" dirty="0">
                <a:latin typeface="+mj-lt"/>
                <a:cs typeface="Times New Roman" panose="02020603050405020304" pitchFamily="18" charset="0"/>
              </a:rPr>
              <a:t>наставник не  одобри;</a:t>
            </a:r>
          </a:p>
          <a:p>
            <a:r>
              <a:rPr lang="sr-Cyrl-RS" b="1" dirty="0">
                <a:latin typeface="+mj-lt"/>
                <a:cs typeface="Times New Roman" panose="02020603050405020304" pitchFamily="18" charset="0"/>
              </a:rPr>
              <a:t>да поштује своје другове, наставнике и друге запослене у школи;</a:t>
            </a:r>
          </a:p>
          <a:p>
            <a:r>
              <a:rPr lang="sr-Cyrl-RS" b="1" dirty="0">
                <a:latin typeface="+mj-lt"/>
                <a:cs typeface="Times New Roman" panose="02020603050405020304" pitchFamily="18" charset="0"/>
              </a:rPr>
              <a:t>да чува </a:t>
            </a:r>
            <a:r>
              <a:rPr lang="ru-RU" altLang="en-US" b="1" dirty="0">
                <a:latin typeface="+mj-lt"/>
                <a:cs typeface="Times New Roman" panose="02020603050405020304" pitchFamily="18" charset="0"/>
              </a:rPr>
              <a:t>имовину школе, </a:t>
            </a:r>
            <a:r>
              <a:rPr lang="sr-Cyrl-RS" b="1" dirty="0">
                <a:latin typeface="+mj-lt"/>
                <a:cs typeface="Times New Roman" panose="02020603050405020304" pitchFamily="18" charset="0"/>
              </a:rPr>
              <a:t> школу, </a:t>
            </a:r>
            <a:r>
              <a:rPr lang="ru-RU" b="1" dirty="0">
                <a:latin typeface="+mj-lt"/>
                <a:cs typeface="Times New Roman" panose="02020603050405020304" pitchFamily="18" charset="0"/>
              </a:rPr>
              <a:t>како би остала чиста и </a:t>
            </a:r>
            <a:r>
              <a:rPr lang="sr-Cyrl-RS" b="1" dirty="0">
                <a:latin typeface="+mj-lt"/>
                <a:cs typeface="Times New Roman" panose="02020603050405020304" pitchFamily="18" charset="0"/>
              </a:rPr>
              <a:t>лепа;</a:t>
            </a:r>
          </a:p>
          <a:p>
            <a:r>
              <a:rPr lang="sr-Cyrl-RS" b="1" dirty="0">
                <a:latin typeface="+mj-lt"/>
                <a:cs typeface="Times New Roman" panose="02020603050405020304" pitchFamily="18" charset="0"/>
              </a:rPr>
              <a:t>да чува животну средину.</a:t>
            </a:r>
            <a:endParaRPr lang="en-US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5410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863</TotalTime>
  <Words>1635</Words>
  <Application>Microsoft Office PowerPoint</Application>
  <PresentationFormat>Widescreen</PresentationFormat>
  <Paragraphs>212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Arial Narrow</vt:lpstr>
      <vt:lpstr>Copperplate Gothic Bold</vt:lpstr>
      <vt:lpstr>Times New Roman</vt:lpstr>
      <vt:lpstr>Trebuchet MS</vt:lpstr>
      <vt:lpstr>Berlin</vt:lpstr>
      <vt:lpstr>PowerPoint Presentation</vt:lpstr>
      <vt:lpstr>PowerPoint Presentation</vt:lpstr>
      <vt:lpstr>Овај листић намењен је ученику</vt:lpstr>
      <vt:lpstr>Систем образовања и васпитања за ученике мора да обезбеди</vt:lpstr>
      <vt:lpstr>Ученик има  -  ПРАВО</vt:lpstr>
      <vt:lpstr>PowerPoint Presentation</vt:lpstr>
      <vt:lpstr>Инклузија у систему ОВ </vt:lpstr>
      <vt:lpstr>Индивидуални образовни план - ИОП</vt:lpstr>
      <vt:lpstr>Ученик/ца има - ОБАВЕЗЕ</vt:lpstr>
      <vt:lpstr>Ученик/ца има - ОДГОВОРНОСТ</vt:lpstr>
      <vt:lpstr>Лакше повреде обавеза - васпитне мере: </vt:lpstr>
      <vt:lpstr>Теже повреде обавеза ученика – васпитно-дисциплинске мере (ВДМ): </vt:lpstr>
      <vt:lpstr> Повреде законских забрана - ВДМ:</vt:lpstr>
      <vt:lpstr>Надлежност у васпитно-дисциплинском поступку</vt:lpstr>
      <vt:lpstr>Надлежност у васпитно-дисциплинском поступку</vt:lpstr>
      <vt:lpstr>Надлежност у васпитно-дисциплинском поступку</vt:lpstr>
      <vt:lpstr>ПРЕДЛОЗИ ЗА ИЗМЕНУ ЗОСОВ-а</vt:lpstr>
      <vt:lpstr>PowerPoint Presentation</vt:lpstr>
      <vt:lpstr>PowerPoint Presentation</vt:lpstr>
      <vt:lpstr>Одговорност родитеља (члан 84)</vt:lpstr>
      <vt:lpstr>Ситуације у којима ученик може да се нађе</vt:lpstr>
      <vt:lpstr>Коме може да се обрати?</vt:lpstr>
      <vt:lpstr> Може да се обрати по потреби:  1. НИВО </vt:lpstr>
      <vt:lpstr> 2. НИВО </vt:lpstr>
      <vt:lpstr> 3. НИВО </vt:lpstr>
      <vt:lpstr>   4. НИВО  </vt:lpstr>
      <vt:lpstr>Заштита права ученика </vt:lpstr>
      <vt:lpstr>Заштита права ученика </vt:lpstr>
      <vt:lpstr>           ПРЕ                                ПОСЛЕ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ПОШТОВАНИ УЧЕНИЧЕ</dc:title>
  <dc:creator>slavica</dc:creator>
  <cp:lastModifiedBy>slavica</cp:lastModifiedBy>
  <cp:revision>79</cp:revision>
  <dcterms:created xsi:type="dcterms:W3CDTF">2023-07-03T06:48:52Z</dcterms:created>
  <dcterms:modified xsi:type="dcterms:W3CDTF">2023-09-27T11:22:50Z</dcterms:modified>
</cp:coreProperties>
</file>