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61" r:id="rId3"/>
    <p:sldId id="278" r:id="rId4"/>
    <p:sldId id="262" r:id="rId5"/>
    <p:sldId id="263" r:id="rId6"/>
    <p:sldId id="264" r:id="rId7"/>
    <p:sldId id="270" r:id="rId8"/>
    <p:sldId id="257" r:id="rId9"/>
    <p:sldId id="258" r:id="rId10"/>
    <p:sldId id="266" r:id="rId11"/>
    <p:sldId id="265" r:id="rId12"/>
    <p:sldId id="279" r:id="rId13"/>
    <p:sldId id="280" r:id="rId14"/>
    <p:sldId id="284" r:id="rId15"/>
    <p:sldId id="285" r:id="rId16"/>
    <p:sldId id="283" r:id="rId17"/>
    <p:sldId id="267" r:id="rId18"/>
    <p:sldId id="268" r:id="rId19"/>
    <p:sldId id="269" r:id="rId20"/>
    <p:sldId id="27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BF7856-1144-49BB-BF2A-2C0E841BC429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Cyrl-RS"/>
        </a:p>
      </dgm:t>
    </dgm:pt>
    <dgm:pt modelId="{FCCEAF88-5B76-4F2F-ABD3-CDD7AF17E08F}">
      <dgm:prSet phldrT="[Text]" custT="1"/>
      <dgm:spPr/>
      <dgm:t>
        <a:bodyPr/>
        <a:lstStyle/>
        <a:p>
          <a:r>
            <a:rPr lang="sr-Cyrl-RS" sz="2400" b="1" dirty="0"/>
            <a:t>Права</a:t>
          </a:r>
        </a:p>
      </dgm:t>
    </dgm:pt>
    <dgm:pt modelId="{928E6A0F-5457-490D-8071-4DDFBDD696A5}" type="parTrans" cxnId="{CC689C4F-00F7-48E8-97AD-E92C31097C0B}">
      <dgm:prSet/>
      <dgm:spPr/>
      <dgm:t>
        <a:bodyPr/>
        <a:lstStyle/>
        <a:p>
          <a:endParaRPr lang="sr-Cyrl-RS"/>
        </a:p>
      </dgm:t>
    </dgm:pt>
    <dgm:pt modelId="{A14BAA9A-541F-477F-9EE7-27E100A6B7EE}" type="sibTrans" cxnId="{CC689C4F-00F7-48E8-97AD-E92C31097C0B}">
      <dgm:prSet/>
      <dgm:spPr/>
      <dgm:t>
        <a:bodyPr/>
        <a:lstStyle/>
        <a:p>
          <a:endParaRPr lang="sr-Cyrl-RS"/>
        </a:p>
      </dgm:t>
    </dgm:pt>
    <dgm:pt modelId="{8084F3D6-07EC-4896-850B-258A7A69D77B}">
      <dgm:prSet phldrT="[Text]" custT="1"/>
      <dgm:spPr/>
      <dgm:t>
        <a:bodyPr/>
        <a:lstStyle/>
        <a:p>
          <a:r>
            <a:rPr lang="sr-Cyrl-RS" sz="2400" b="1" dirty="0"/>
            <a:t>Одговорности</a:t>
          </a:r>
        </a:p>
      </dgm:t>
    </dgm:pt>
    <dgm:pt modelId="{3DA234E1-F9E1-4964-9082-7A83D5FBA88E}" type="parTrans" cxnId="{1877ED13-A0F0-42CC-A2DD-BADC19D1637C}">
      <dgm:prSet/>
      <dgm:spPr/>
      <dgm:t>
        <a:bodyPr/>
        <a:lstStyle/>
        <a:p>
          <a:endParaRPr lang="sr-Cyrl-RS"/>
        </a:p>
      </dgm:t>
    </dgm:pt>
    <dgm:pt modelId="{0B0A7AAD-3828-46E9-AB35-7250FA41A500}" type="sibTrans" cxnId="{1877ED13-A0F0-42CC-A2DD-BADC19D1637C}">
      <dgm:prSet/>
      <dgm:spPr/>
      <dgm:t>
        <a:bodyPr/>
        <a:lstStyle/>
        <a:p>
          <a:endParaRPr lang="sr-Cyrl-RS"/>
        </a:p>
      </dgm:t>
    </dgm:pt>
    <dgm:pt modelId="{FE8B4BC8-849C-40CB-88BC-7F49DFD0FF9B}">
      <dgm:prSet phldrT="[Text]" custT="1"/>
      <dgm:spPr/>
      <dgm:t>
        <a:bodyPr/>
        <a:lstStyle/>
        <a:p>
          <a:r>
            <a:rPr lang="sr-Cyrl-RS" sz="2400" b="1" dirty="0"/>
            <a:t>Обавезе</a:t>
          </a:r>
        </a:p>
      </dgm:t>
    </dgm:pt>
    <dgm:pt modelId="{25E975F6-B423-4EB3-AE4E-1B697A1B1992}" type="parTrans" cxnId="{102EF39B-74E9-4885-AA3D-2B4F278DA974}">
      <dgm:prSet/>
      <dgm:spPr/>
      <dgm:t>
        <a:bodyPr/>
        <a:lstStyle/>
        <a:p>
          <a:endParaRPr lang="sr-Cyrl-RS"/>
        </a:p>
      </dgm:t>
    </dgm:pt>
    <dgm:pt modelId="{A1C0D0B3-F967-460B-9289-1513F84BB4EB}" type="sibTrans" cxnId="{102EF39B-74E9-4885-AA3D-2B4F278DA974}">
      <dgm:prSet/>
      <dgm:spPr/>
      <dgm:t>
        <a:bodyPr/>
        <a:lstStyle/>
        <a:p>
          <a:endParaRPr lang="sr-Cyrl-RS"/>
        </a:p>
      </dgm:t>
    </dgm:pt>
    <dgm:pt modelId="{9553F08F-74B9-40FE-9B58-5031766322B4}" type="pres">
      <dgm:prSet presAssocID="{BCBF7856-1144-49BB-BF2A-2C0E841BC429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1606110-D432-4BE8-AC88-ADAC1F42DB79}" type="pres">
      <dgm:prSet presAssocID="{FCCEAF88-5B76-4F2F-ABD3-CDD7AF17E08F}" presName="gear1" presStyleLbl="node1" presStyleIdx="0" presStyleCnt="3" custScaleX="92930" custScaleY="85332" custLinFactNeighborX="320" custLinFactNeighborY="-949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A3D7EF-C2BF-4CC7-B66A-C49D0B7EE67C}" type="pres">
      <dgm:prSet presAssocID="{FCCEAF88-5B76-4F2F-ABD3-CDD7AF17E08F}" presName="gear1srcNode" presStyleLbl="node1" presStyleIdx="0" presStyleCnt="3"/>
      <dgm:spPr/>
      <dgm:t>
        <a:bodyPr/>
        <a:lstStyle/>
        <a:p>
          <a:endParaRPr lang="en-US"/>
        </a:p>
      </dgm:t>
    </dgm:pt>
    <dgm:pt modelId="{6CBC9BEF-3B13-4935-964A-46522BB55F95}" type="pres">
      <dgm:prSet presAssocID="{FCCEAF88-5B76-4F2F-ABD3-CDD7AF17E08F}" presName="gear1dstNode" presStyleLbl="node1" presStyleIdx="0" presStyleCnt="3"/>
      <dgm:spPr/>
      <dgm:t>
        <a:bodyPr/>
        <a:lstStyle/>
        <a:p>
          <a:endParaRPr lang="en-US"/>
        </a:p>
      </dgm:t>
    </dgm:pt>
    <dgm:pt modelId="{2DC1BFC1-6164-446C-A23D-F2D5D02FB372}" type="pres">
      <dgm:prSet presAssocID="{8084F3D6-07EC-4896-850B-258A7A69D77B}" presName="gear2" presStyleLbl="node1" presStyleIdx="1" presStyleCnt="3" custScaleX="125255" custScaleY="125254" custLinFactNeighborX="-15226" custLinFactNeighborY="1690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9FB9A0-7E3B-41BA-844F-746CC4633EBE}" type="pres">
      <dgm:prSet presAssocID="{8084F3D6-07EC-4896-850B-258A7A69D77B}" presName="gear2srcNode" presStyleLbl="node1" presStyleIdx="1" presStyleCnt="3"/>
      <dgm:spPr/>
      <dgm:t>
        <a:bodyPr/>
        <a:lstStyle/>
        <a:p>
          <a:endParaRPr lang="en-US"/>
        </a:p>
      </dgm:t>
    </dgm:pt>
    <dgm:pt modelId="{6D8C2332-2A4A-4951-ABCC-05575D1D9D58}" type="pres">
      <dgm:prSet presAssocID="{8084F3D6-07EC-4896-850B-258A7A69D77B}" presName="gear2dstNode" presStyleLbl="node1" presStyleIdx="1" presStyleCnt="3"/>
      <dgm:spPr/>
      <dgm:t>
        <a:bodyPr/>
        <a:lstStyle/>
        <a:p>
          <a:endParaRPr lang="en-US"/>
        </a:p>
      </dgm:t>
    </dgm:pt>
    <dgm:pt modelId="{47E1CC96-201D-4485-B260-253C625B3C1F}" type="pres">
      <dgm:prSet presAssocID="{FE8B4BC8-849C-40CB-88BC-7F49DFD0FF9B}" presName="gear3" presStyleLbl="node1" presStyleIdx="2" presStyleCnt="3" custScaleX="127597" custScaleY="124242"/>
      <dgm:spPr/>
      <dgm:t>
        <a:bodyPr/>
        <a:lstStyle/>
        <a:p>
          <a:endParaRPr lang="en-US"/>
        </a:p>
      </dgm:t>
    </dgm:pt>
    <dgm:pt modelId="{0F98C8EB-FF93-4147-AC7E-2D45B6A62ADE}" type="pres">
      <dgm:prSet presAssocID="{FE8B4BC8-849C-40CB-88BC-7F49DFD0FF9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CBBF8C-95AA-4503-A119-047279656127}" type="pres">
      <dgm:prSet presAssocID="{FE8B4BC8-849C-40CB-88BC-7F49DFD0FF9B}" presName="gear3srcNode" presStyleLbl="node1" presStyleIdx="2" presStyleCnt="3"/>
      <dgm:spPr/>
      <dgm:t>
        <a:bodyPr/>
        <a:lstStyle/>
        <a:p>
          <a:endParaRPr lang="en-US"/>
        </a:p>
      </dgm:t>
    </dgm:pt>
    <dgm:pt modelId="{91552AC2-5274-4548-9C42-95E35231C582}" type="pres">
      <dgm:prSet presAssocID="{FE8B4BC8-849C-40CB-88BC-7F49DFD0FF9B}" presName="gear3dstNode" presStyleLbl="node1" presStyleIdx="2" presStyleCnt="3"/>
      <dgm:spPr/>
      <dgm:t>
        <a:bodyPr/>
        <a:lstStyle/>
        <a:p>
          <a:endParaRPr lang="en-US"/>
        </a:p>
      </dgm:t>
    </dgm:pt>
    <dgm:pt modelId="{59695D89-8129-4F12-B2C7-75A257CE8C73}" type="pres">
      <dgm:prSet presAssocID="{A14BAA9A-541F-477F-9EE7-27E100A6B7EE}" presName="connector1" presStyleLbl="sibTrans2D1" presStyleIdx="0" presStyleCnt="3" custLinFactNeighborX="-383" custLinFactNeighborY="-4059"/>
      <dgm:spPr/>
      <dgm:t>
        <a:bodyPr/>
        <a:lstStyle/>
        <a:p>
          <a:endParaRPr lang="en-US"/>
        </a:p>
      </dgm:t>
    </dgm:pt>
    <dgm:pt modelId="{0BE86670-C6E1-4432-902C-1504879A9DCF}" type="pres">
      <dgm:prSet presAssocID="{0B0A7AAD-3828-46E9-AB35-7250FA41A500}" presName="connector2" presStyleLbl="sibTrans2D1" presStyleIdx="1" presStyleCnt="3" custLinFactNeighborX="-30973" custLinFactNeighborY="17420"/>
      <dgm:spPr/>
      <dgm:t>
        <a:bodyPr/>
        <a:lstStyle/>
        <a:p>
          <a:endParaRPr lang="en-US"/>
        </a:p>
      </dgm:t>
    </dgm:pt>
    <dgm:pt modelId="{6442F363-018F-45A4-A2E6-5A9FBA063A12}" type="pres">
      <dgm:prSet presAssocID="{A1C0D0B3-F967-460B-9289-1513F84BB4EB}" presName="connector3" presStyleLbl="sibTrans2D1" presStyleIdx="2" presStyleCnt="3" custAng="600000" custLinFactNeighborX="-10807" custLinFactNeighborY="-4502"/>
      <dgm:spPr/>
      <dgm:t>
        <a:bodyPr/>
        <a:lstStyle/>
        <a:p>
          <a:endParaRPr lang="en-US"/>
        </a:p>
      </dgm:t>
    </dgm:pt>
  </dgm:ptLst>
  <dgm:cxnLst>
    <dgm:cxn modelId="{1877ED13-A0F0-42CC-A2DD-BADC19D1637C}" srcId="{BCBF7856-1144-49BB-BF2A-2C0E841BC429}" destId="{8084F3D6-07EC-4896-850B-258A7A69D77B}" srcOrd="1" destOrd="0" parTransId="{3DA234E1-F9E1-4964-9082-7A83D5FBA88E}" sibTransId="{0B0A7AAD-3828-46E9-AB35-7250FA41A500}"/>
    <dgm:cxn modelId="{479A4635-DF13-4341-A283-30FD0A1FCBCA}" type="presOf" srcId="{8084F3D6-07EC-4896-850B-258A7A69D77B}" destId="{6D8C2332-2A4A-4951-ABCC-05575D1D9D58}" srcOrd="2" destOrd="0" presId="urn:microsoft.com/office/officeart/2005/8/layout/gear1"/>
    <dgm:cxn modelId="{680115E6-0A20-4433-AC18-A70BA0D7F1FB}" type="presOf" srcId="{FE8B4BC8-849C-40CB-88BC-7F49DFD0FF9B}" destId="{9DCBBF8C-95AA-4503-A119-047279656127}" srcOrd="2" destOrd="0" presId="urn:microsoft.com/office/officeart/2005/8/layout/gear1"/>
    <dgm:cxn modelId="{D3124E3C-70D3-43D4-A3C9-CF635BBD3F8F}" type="presOf" srcId="{FCCEAF88-5B76-4F2F-ABD3-CDD7AF17E08F}" destId="{E0A3D7EF-C2BF-4CC7-B66A-C49D0B7EE67C}" srcOrd="1" destOrd="0" presId="urn:microsoft.com/office/officeart/2005/8/layout/gear1"/>
    <dgm:cxn modelId="{2ABCC26F-AFA4-4CB3-B5FC-D875AC83312B}" type="presOf" srcId="{A1C0D0B3-F967-460B-9289-1513F84BB4EB}" destId="{6442F363-018F-45A4-A2E6-5A9FBA063A12}" srcOrd="0" destOrd="0" presId="urn:microsoft.com/office/officeart/2005/8/layout/gear1"/>
    <dgm:cxn modelId="{40DCA337-828E-4CE6-843B-C65A6DFEDB4A}" type="presOf" srcId="{8084F3D6-07EC-4896-850B-258A7A69D77B}" destId="{2DC1BFC1-6164-446C-A23D-F2D5D02FB372}" srcOrd="0" destOrd="0" presId="urn:microsoft.com/office/officeart/2005/8/layout/gear1"/>
    <dgm:cxn modelId="{CC689C4F-00F7-48E8-97AD-E92C31097C0B}" srcId="{BCBF7856-1144-49BB-BF2A-2C0E841BC429}" destId="{FCCEAF88-5B76-4F2F-ABD3-CDD7AF17E08F}" srcOrd="0" destOrd="0" parTransId="{928E6A0F-5457-490D-8071-4DDFBDD696A5}" sibTransId="{A14BAA9A-541F-477F-9EE7-27E100A6B7EE}"/>
    <dgm:cxn modelId="{03F7DB5B-E17D-460B-BEB0-F93A7A25E46E}" type="presOf" srcId="{BCBF7856-1144-49BB-BF2A-2C0E841BC429}" destId="{9553F08F-74B9-40FE-9B58-5031766322B4}" srcOrd="0" destOrd="0" presId="urn:microsoft.com/office/officeart/2005/8/layout/gear1"/>
    <dgm:cxn modelId="{A2A45FA2-8538-49FE-BEF9-27E73EED4F22}" type="presOf" srcId="{0B0A7AAD-3828-46E9-AB35-7250FA41A500}" destId="{0BE86670-C6E1-4432-902C-1504879A9DCF}" srcOrd="0" destOrd="0" presId="urn:microsoft.com/office/officeart/2005/8/layout/gear1"/>
    <dgm:cxn modelId="{E497506F-A226-4896-A4AD-526B07F57AFC}" type="presOf" srcId="{FCCEAF88-5B76-4F2F-ABD3-CDD7AF17E08F}" destId="{71606110-D432-4BE8-AC88-ADAC1F42DB79}" srcOrd="0" destOrd="0" presId="urn:microsoft.com/office/officeart/2005/8/layout/gear1"/>
    <dgm:cxn modelId="{F722DA3E-1B6E-4757-9340-8B2A6A8EBFAC}" type="presOf" srcId="{8084F3D6-07EC-4896-850B-258A7A69D77B}" destId="{EF9FB9A0-7E3B-41BA-844F-746CC4633EBE}" srcOrd="1" destOrd="0" presId="urn:microsoft.com/office/officeart/2005/8/layout/gear1"/>
    <dgm:cxn modelId="{4AE4C204-637C-4F8B-9804-0CD566AD7540}" type="presOf" srcId="{A14BAA9A-541F-477F-9EE7-27E100A6B7EE}" destId="{59695D89-8129-4F12-B2C7-75A257CE8C73}" srcOrd="0" destOrd="0" presId="urn:microsoft.com/office/officeart/2005/8/layout/gear1"/>
    <dgm:cxn modelId="{102EF39B-74E9-4885-AA3D-2B4F278DA974}" srcId="{BCBF7856-1144-49BB-BF2A-2C0E841BC429}" destId="{FE8B4BC8-849C-40CB-88BC-7F49DFD0FF9B}" srcOrd="2" destOrd="0" parTransId="{25E975F6-B423-4EB3-AE4E-1B697A1B1992}" sibTransId="{A1C0D0B3-F967-460B-9289-1513F84BB4EB}"/>
    <dgm:cxn modelId="{C06B8AFD-C916-4692-A65B-C3B1987632E1}" type="presOf" srcId="{FE8B4BC8-849C-40CB-88BC-7F49DFD0FF9B}" destId="{0F98C8EB-FF93-4147-AC7E-2D45B6A62ADE}" srcOrd="1" destOrd="0" presId="urn:microsoft.com/office/officeart/2005/8/layout/gear1"/>
    <dgm:cxn modelId="{740300AE-8A5B-47D4-9C02-7BE534172672}" type="presOf" srcId="{FCCEAF88-5B76-4F2F-ABD3-CDD7AF17E08F}" destId="{6CBC9BEF-3B13-4935-964A-46522BB55F95}" srcOrd="2" destOrd="0" presId="urn:microsoft.com/office/officeart/2005/8/layout/gear1"/>
    <dgm:cxn modelId="{CAF96350-01F0-486B-9EF5-11716783FE8D}" type="presOf" srcId="{FE8B4BC8-849C-40CB-88BC-7F49DFD0FF9B}" destId="{91552AC2-5274-4548-9C42-95E35231C582}" srcOrd="3" destOrd="0" presId="urn:microsoft.com/office/officeart/2005/8/layout/gear1"/>
    <dgm:cxn modelId="{B878A97C-2222-4CB4-9E98-2E13D2185FC9}" type="presOf" srcId="{FE8B4BC8-849C-40CB-88BC-7F49DFD0FF9B}" destId="{47E1CC96-201D-4485-B260-253C625B3C1F}" srcOrd="0" destOrd="0" presId="urn:microsoft.com/office/officeart/2005/8/layout/gear1"/>
    <dgm:cxn modelId="{D742F951-120F-40E6-B34B-998D10ADC51F}" type="presParOf" srcId="{9553F08F-74B9-40FE-9B58-5031766322B4}" destId="{71606110-D432-4BE8-AC88-ADAC1F42DB79}" srcOrd="0" destOrd="0" presId="urn:microsoft.com/office/officeart/2005/8/layout/gear1"/>
    <dgm:cxn modelId="{C5FA8A76-D220-4CD5-9D19-DDED7EC72ECD}" type="presParOf" srcId="{9553F08F-74B9-40FE-9B58-5031766322B4}" destId="{E0A3D7EF-C2BF-4CC7-B66A-C49D0B7EE67C}" srcOrd="1" destOrd="0" presId="urn:microsoft.com/office/officeart/2005/8/layout/gear1"/>
    <dgm:cxn modelId="{15CC6E96-15EF-43D1-AF8D-D996C67ED5B1}" type="presParOf" srcId="{9553F08F-74B9-40FE-9B58-5031766322B4}" destId="{6CBC9BEF-3B13-4935-964A-46522BB55F95}" srcOrd="2" destOrd="0" presId="urn:microsoft.com/office/officeart/2005/8/layout/gear1"/>
    <dgm:cxn modelId="{5F1F474F-9D86-4063-BBD9-3B334C852865}" type="presParOf" srcId="{9553F08F-74B9-40FE-9B58-5031766322B4}" destId="{2DC1BFC1-6164-446C-A23D-F2D5D02FB372}" srcOrd="3" destOrd="0" presId="urn:microsoft.com/office/officeart/2005/8/layout/gear1"/>
    <dgm:cxn modelId="{CDA6B141-60BC-4A64-A6AA-6225B1EBA4F0}" type="presParOf" srcId="{9553F08F-74B9-40FE-9B58-5031766322B4}" destId="{EF9FB9A0-7E3B-41BA-844F-746CC4633EBE}" srcOrd="4" destOrd="0" presId="urn:microsoft.com/office/officeart/2005/8/layout/gear1"/>
    <dgm:cxn modelId="{30C4AB8C-F89D-445E-99AB-D343B889A4BE}" type="presParOf" srcId="{9553F08F-74B9-40FE-9B58-5031766322B4}" destId="{6D8C2332-2A4A-4951-ABCC-05575D1D9D58}" srcOrd="5" destOrd="0" presId="urn:microsoft.com/office/officeart/2005/8/layout/gear1"/>
    <dgm:cxn modelId="{D8105FF6-9834-4BD0-B318-AEF749CF0585}" type="presParOf" srcId="{9553F08F-74B9-40FE-9B58-5031766322B4}" destId="{47E1CC96-201D-4485-B260-253C625B3C1F}" srcOrd="6" destOrd="0" presId="urn:microsoft.com/office/officeart/2005/8/layout/gear1"/>
    <dgm:cxn modelId="{88AE8423-0F67-4A5E-97F0-D716FCE812BB}" type="presParOf" srcId="{9553F08F-74B9-40FE-9B58-5031766322B4}" destId="{0F98C8EB-FF93-4147-AC7E-2D45B6A62ADE}" srcOrd="7" destOrd="0" presId="urn:microsoft.com/office/officeart/2005/8/layout/gear1"/>
    <dgm:cxn modelId="{FF84C0EC-C47A-40AC-8399-A88445962A8B}" type="presParOf" srcId="{9553F08F-74B9-40FE-9B58-5031766322B4}" destId="{9DCBBF8C-95AA-4503-A119-047279656127}" srcOrd="8" destOrd="0" presId="urn:microsoft.com/office/officeart/2005/8/layout/gear1"/>
    <dgm:cxn modelId="{596EB2C8-F2D7-46AB-9505-64EDA6C999CB}" type="presParOf" srcId="{9553F08F-74B9-40FE-9B58-5031766322B4}" destId="{91552AC2-5274-4548-9C42-95E35231C582}" srcOrd="9" destOrd="0" presId="urn:microsoft.com/office/officeart/2005/8/layout/gear1"/>
    <dgm:cxn modelId="{9D5A3571-16F7-431A-94E8-1C57FB0EC147}" type="presParOf" srcId="{9553F08F-74B9-40FE-9B58-5031766322B4}" destId="{59695D89-8129-4F12-B2C7-75A257CE8C73}" srcOrd="10" destOrd="0" presId="urn:microsoft.com/office/officeart/2005/8/layout/gear1"/>
    <dgm:cxn modelId="{5BB01C18-EDD9-44BF-9FFB-6F7496ED7517}" type="presParOf" srcId="{9553F08F-74B9-40FE-9B58-5031766322B4}" destId="{0BE86670-C6E1-4432-902C-1504879A9DCF}" srcOrd="11" destOrd="0" presId="urn:microsoft.com/office/officeart/2005/8/layout/gear1"/>
    <dgm:cxn modelId="{452BE54E-CA3C-40EE-A41F-AD27C56996C1}" type="presParOf" srcId="{9553F08F-74B9-40FE-9B58-5031766322B4}" destId="{6442F363-018F-45A4-A2E6-5A9FBA063A12}" srcOrd="12" destOrd="0" presId="urn:microsoft.com/office/officeart/2005/8/layout/gear1"/>
  </dgm:cxnLst>
  <dgm:bg/>
  <dgm:whole>
    <a:ln>
      <a:solidFill>
        <a:srgbClr val="C0000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606110-D432-4BE8-AC88-ADAC1F42DB79}">
      <dsp:nvSpPr>
        <dsp:cNvPr id="0" name=""/>
        <dsp:cNvSpPr/>
      </dsp:nvSpPr>
      <dsp:spPr>
        <a:xfrm>
          <a:off x="3453631" y="2246603"/>
          <a:ext cx="2189371" cy="2163314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/>
            <a:t>Права</a:t>
          </a:r>
        </a:p>
      </dsp:txBody>
      <dsp:txXfrm>
        <a:off x="3891844" y="2753349"/>
        <a:ext cx="1312945" cy="1111988"/>
      </dsp:txXfrm>
    </dsp:sp>
    <dsp:sp modelId="{2DC1BFC1-6164-446C-A23D-F2D5D02FB372}">
      <dsp:nvSpPr>
        <dsp:cNvPr id="0" name=""/>
        <dsp:cNvSpPr/>
      </dsp:nvSpPr>
      <dsp:spPr>
        <a:xfrm>
          <a:off x="1374247" y="1780977"/>
          <a:ext cx="2309404" cy="230938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/>
            <a:t>Одговорности</a:t>
          </a:r>
        </a:p>
      </dsp:txBody>
      <dsp:txXfrm>
        <a:off x="1955644" y="2365886"/>
        <a:ext cx="1146610" cy="1139568"/>
      </dsp:txXfrm>
    </dsp:sp>
    <dsp:sp modelId="{47E1CC96-201D-4485-B260-253C625B3C1F}">
      <dsp:nvSpPr>
        <dsp:cNvPr id="0" name=""/>
        <dsp:cNvSpPr/>
      </dsp:nvSpPr>
      <dsp:spPr>
        <a:xfrm rot="20700000">
          <a:off x="2660131" y="222181"/>
          <a:ext cx="2327237" cy="222226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400" b="1" kern="1200" dirty="0"/>
            <a:t>Обавезе</a:t>
          </a:r>
        </a:p>
      </dsp:txBody>
      <dsp:txXfrm rot="-20700000">
        <a:off x="3176789" y="703361"/>
        <a:ext cx="1293922" cy="1259900"/>
      </dsp:txXfrm>
    </dsp:sp>
    <dsp:sp modelId="{59695D89-8129-4F12-B2C7-75A257CE8C73}">
      <dsp:nvSpPr>
        <dsp:cNvPr id="0" name=""/>
        <dsp:cNvSpPr/>
      </dsp:nvSpPr>
      <dsp:spPr>
        <a:xfrm>
          <a:off x="3160023" y="1784409"/>
          <a:ext cx="3245021" cy="3245021"/>
        </a:xfrm>
        <a:prstGeom prst="circularArrow">
          <a:avLst>
            <a:gd name="adj1" fmla="val 4687"/>
            <a:gd name="adj2" fmla="val 299029"/>
            <a:gd name="adj3" fmla="val 2525270"/>
            <a:gd name="adj4" fmla="val 1584180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E86670-C6E1-4432-902C-1504879A9DCF}">
      <dsp:nvSpPr>
        <dsp:cNvPr id="0" name=""/>
        <dsp:cNvSpPr/>
      </dsp:nvSpPr>
      <dsp:spPr>
        <a:xfrm>
          <a:off x="831019" y="1703041"/>
          <a:ext cx="2357711" cy="235771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42F363-018F-45A4-A2E6-5A9FBA063A12}">
      <dsp:nvSpPr>
        <dsp:cNvPr id="0" name=""/>
        <dsp:cNvSpPr/>
      </dsp:nvSpPr>
      <dsp:spPr>
        <a:xfrm rot="600000">
          <a:off x="2227906" y="-81863"/>
          <a:ext cx="2542087" cy="2542087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933" y="1854201"/>
            <a:ext cx="9347199" cy="3657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800" b="1" dirty="0" smtClean="0">
                <a:solidFill>
                  <a:schemeClr val="tx1"/>
                </a:solidFill>
              </a:rPr>
              <a:t> РОДИТЕЉИ, ОДНОСНО ДРУГИ </a:t>
            </a:r>
            <a:r>
              <a:rPr lang="sr-Cyrl-RS" sz="4800" b="1" dirty="0">
                <a:solidFill>
                  <a:schemeClr val="tx1"/>
                </a:solidFill>
              </a:rPr>
              <a:t>ЗАКОНСКИ ЗАСТУПНИЦИ</a:t>
            </a:r>
          </a:p>
          <a:p>
            <a:pPr marL="0" indent="0" algn="ctr">
              <a:buNone/>
            </a:pPr>
            <a:r>
              <a:rPr lang="sr-Cyrl-RS" sz="4800" b="1" dirty="0" smtClean="0">
                <a:solidFill>
                  <a:schemeClr val="tx1"/>
                </a:solidFill>
              </a:rPr>
              <a:t> ДЕТЕТА </a:t>
            </a:r>
            <a:r>
              <a:rPr lang="sr-Cyrl-RS" sz="4800" b="1" dirty="0">
                <a:solidFill>
                  <a:schemeClr val="tx1"/>
                </a:solidFill>
              </a:rPr>
              <a:t>И УЧЕНИКА</a:t>
            </a:r>
            <a:endParaRPr lang="en-US" sz="4800" b="1" dirty="0">
              <a:solidFill>
                <a:schemeClr val="tx1"/>
              </a:solidFill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27139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239750" cy="112606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Најчешће ситуације и нивои </a:t>
            </a:r>
            <a:r>
              <a:rPr lang="sr-Cyrl-RS" b="1" dirty="0" smtClean="0"/>
              <a:t>решавања:</a:t>
            </a:r>
            <a:br>
              <a:rPr lang="sr-Cyrl-RS" b="1" dirty="0" smtClean="0"/>
            </a:br>
            <a:r>
              <a:rPr lang="sr-Cyrl-RS" b="1" dirty="0" smtClean="0"/>
              <a:t/>
            </a:r>
            <a:br>
              <a:rPr lang="sr-Cyrl-R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148" y="1845427"/>
            <a:ext cx="9164935" cy="4505498"/>
          </a:xfrm>
        </p:spPr>
        <p:txBody>
          <a:bodyPr>
            <a:normAutofit lnSpcReduction="10000"/>
          </a:bodyPr>
          <a:lstStyle/>
          <a:p>
            <a:r>
              <a:rPr lang="ru-RU" sz="2100" b="1" dirty="0" smtClean="0"/>
              <a:t>1. </a:t>
            </a:r>
            <a:r>
              <a:rPr lang="ru-RU" sz="2100" b="1" dirty="0"/>
              <a:t>ОЦЕЊИВАЊЕ: ниво: 1,3,5,6</a:t>
            </a:r>
          </a:p>
          <a:p>
            <a:pPr marL="0" indent="0">
              <a:buNone/>
            </a:pPr>
            <a:r>
              <a:rPr lang="ru-RU" sz="2100" dirty="0" smtClean="0"/>
              <a:t>	Сумња </a:t>
            </a:r>
            <a:r>
              <a:rPr lang="ru-RU" sz="2100" dirty="0"/>
              <a:t>у неправилно, нејасно и </a:t>
            </a:r>
            <a:r>
              <a:rPr lang="sr-Cyrl-RS" sz="2100" dirty="0"/>
              <a:t>непоштено </a:t>
            </a:r>
            <a:r>
              <a:rPr lang="sr-Cyrl-RS" sz="2100" dirty="0" smtClean="0"/>
              <a:t>оцењивање</a:t>
            </a:r>
            <a:endParaRPr lang="ru-RU" sz="2100" b="1" dirty="0"/>
          </a:p>
          <a:p>
            <a:r>
              <a:rPr lang="ru-RU" sz="2100" b="1" dirty="0"/>
              <a:t>2. ВРШЊАЧКО НАСИЉЕ ИЛИ УЗНЕМИРАВАЊЕ: ниво: 1,3,5,6</a:t>
            </a:r>
          </a:p>
          <a:p>
            <a:pPr marL="0" indent="0">
              <a:buNone/>
            </a:pPr>
            <a:r>
              <a:rPr lang="ru-RU" sz="2100" dirty="0" smtClean="0"/>
              <a:t>	Ако дете </a:t>
            </a:r>
            <a:r>
              <a:rPr lang="ru-RU" sz="2100" dirty="0"/>
              <a:t>други ученик или више њих узнемиравају – физички </a:t>
            </a:r>
            <a:r>
              <a:rPr lang="ru-RU" sz="2100" dirty="0" smtClean="0"/>
              <a:t>или</a:t>
            </a:r>
            <a:r>
              <a:rPr lang="ru-RU" sz="2100" dirty="0"/>
              <a:t> </a:t>
            </a:r>
            <a:r>
              <a:rPr lang="ru-RU" sz="2100" dirty="0" smtClean="0"/>
              <a:t>	вербално</a:t>
            </a:r>
            <a:r>
              <a:rPr lang="ru-RU" sz="2100" dirty="0"/>
              <a:t>, </a:t>
            </a:r>
            <a:r>
              <a:rPr lang="ru-RU" sz="2100" dirty="0" smtClean="0"/>
              <a:t>	или </a:t>
            </a:r>
            <a:r>
              <a:rPr lang="ru-RU" sz="2100" dirty="0"/>
              <a:t>му намерно наносе </a:t>
            </a:r>
            <a:r>
              <a:rPr lang="ru-RU" sz="2100" dirty="0" smtClean="0"/>
              <a:t>штету</a:t>
            </a:r>
            <a:endParaRPr lang="ru-RU" sz="2100" dirty="0"/>
          </a:p>
          <a:p>
            <a:r>
              <a:rPr lang="ru-RU" sz="2100" b="1" dirty="0" smtClean="0"/>
              <a:t>3. </a:t>
            </a:r>
            <a:r>
              <a:rPr lang="ru-RU" sz="2100" b="1" dirty="0"/>
              <a:t>ДИСКРИМИНАЦИЈА ИЛИ ПРЕДРАСУДЕ: ниво: 1,3,4,5,6</a:t>
            </a:r>
          </a:p>
          <a:p>
            <a:pPr marL="0" indent="0">
              <a:buNone/>
            </a:pPr>
            <a:r>
              <a:rPr lang="ru-RU" sz="2100" dirty="0" smtClean="0"/>
              <a:t>	Ако  </a:t>
            </a:r>
            <a:r>
              <a:rPr lang="ru-RU" sz="2100" dirty="0"/>
              <a:t>дете доживљава неправду на основу </a:t>
            </a:r>
            <a:r>
              <a:rPr lang="ru-RU" sz="2100" dirty="0" smtClean="0"/>
              <a:t>расне</a:t>
            </a:r>
            <a:r>
              <a:rPr lang="ru-RU" sz="2100" dirty="0"/>
              <a:t>, етничке </a:t>
            </a:r>
            <a:r>
              <a:rPr lang="ru-RU" sz="2100" dirty="0" smtClean="0"/>
              <a:t>	припадности, пола,религије, инвалидности и др.</a:t>
            </a:r>
            <a:endParaRPr lang="ru-RU" sz="2100" dirty="0"/>
          </a:p>
          <a:p>
            <a:r>
              <a:rPr lang="ru-RU" sz="2100" b="1" dirty="0"/>
              <a:t>4</a:t>
            </a:r>
            <a:r>
              <a:rPr lang="ru-RU" sz="2100" b="1" dirty="0" smtClean="0"/>
              <a:t>. </a:t>
            </a:r>
            <a:r>
              <a:rPr lang="ru-RU" sz="2100" b="1" dirty="0"/>
              <a:t>УЗНЕМИРАВАЊЕ ОД СТРАНЕ НАСТАВНИКА ИЛИ ДРУГОГ ЗАПОСЛЕНОГ: ниво: 3,5,6</a:t>
            </a:r>
          </a:p>
          <a:p>
            <a:pPr marL="0" indent="0">
              <a:buNone/>
            </a:pPr>
            <a:r>
              <a:rPr lang="ru-RU" sz="2100" dirty="0" smtClean="0"/>
              <a:t>	Ако </a:t>
            </a:r>
            <a:r>
              <a:rPr lang="ru-RU" sz="2100" dirty="0"/>
              <a:t>наставник или друга одрасла </a:t>
            </a:r>
            <a:r>
              <a:rPr lang="ru-RU" sz="2100" dirty="0" smtClean="0"/>
              <a:t>особа дете </a:t>
            </a:r>
            <a:r>
              <a:rPr lang="ru-RU" sz="2100" dirty="0"/>
              <a:t>понижава или </a:t>
            </a:r>
            <a:r>
              <a:rPr lang="ru-RU" sz="2100" dirty="0" smtClean="0"/>
              <a:t>	злоставља.</a:t>
            </a:r>
            <a:endParaRPr lang="ru-RU" sz="2100" dirty="0"/>
          </a:p>
          <a:p>
            <a:pPr marL="0" indent="0">
              <a:buNone/>
            </a:pPr>
            <a:endParaRPr lang="ru-RU" sz="2100" dirty="0"/>
          </a:p>
          <a:p>
            <a:pPr marL="0" indent="0">
              <a:buNone/>
            </a:pPr>
            <a:endParaRPr lang="sr-Cyrl-RS" sz="21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494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14867"/>
            <a:ext cx="8596668" cy="2048933"/>
          </a:xfrm>
        </p:spPr>
        <p:txBody>
          <a:bodyPr>
            <a:normAutofit/>
          </a:bodyPr>
          <a:lstStyle/>
          <a:p>
            <a:pPr algn="ctr"/>
            <a:r>
              <a:rPr lang="sr-Cyrl-RS" b="1" dirty="0"/>
              <a:t>Коме </a:t>
            </a:r>
            <a:r>
              <a:rPr lang="sr-Cyrl-RS" b="1" dirty="0" smtClean="0"/>
              <a:t>родитељ треба да се обратити:</a:t>
            </a:r>
            <a:r>
              <a:rPr lang="sr-Cyrl-RS" b="1" dirty="0"/>
              <a:t/>
            </a:r>
            <a:br>
              <a:rPr lang="sr-Cyrl-RS" b="1" dirty="0"/>
            </a:br>
            <a:r>
              <a:rPr lang="sr-Cyrl-RS" b="1" dirty="0" smtClean="0"/>
              <a:t/>
            </a:r>
            <a:br>
              <a:rPr lang="sr-Cyrl-RS" b="1" dirty="0" smtClean="0"/>
            </a:br>
            <a:r>
              <a:rPr lang="sr-Cyrl-RS" b="1" dirty="0" smtClean="0"/>
              <a:t>1</a:t>
            </a:r>
            <a:r>
              <a:rPr lang="sr-Cyrl-RS" b="1" dirty="0"/>
              <a:t>. НИВО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541933" cy="3880773"/>
          </a:xfrm>
        </p:spPr>
        <p:txBody>
          <a:bodyPr>
            <a:normAutofit fontScale="85000" lnSpcReduction="20000"/>
          </a:bodyPr>
          <a:lstStyle/>
          <a:p>
            <a:endParaRPr lang="sr-Cyrl-RS" sz="2400" b="1" dirty="0"/>
          </a:p>
          <a:p>
            <a:r>
              <a:rPr lang="sr-Cyrl-RS" sz="3300" b="1" dirty="0" err="1" smtClean="0"/>
              <a:t>Одељењск</a:t>
            </a:r>
            <a:r>
              <a:rPr lang="en-US" sz="3300" b="1" dirty="0"/>
              <a:t>o</a:t>
            </a:r>
            <a:r>
              <a:rPr lang="sr-Cyrl-RS" sz="3300" b="1" dirty="0"/>
              <a:t>м старешини, психологу или </a:t>
            </a:r>
            <a:r>
              <a:rPr lang="sr-Cyrl-RS" sz="3300" b="1" dirty="0" smtClean="0"/>
              <a:t>педагогу</a:t>
            </a:r>
          </a:p>
          <a:p>
            <a:pPr marL="0" indent="0">
              <a:buNone/>
            </a:pPr>
            <a:endParaRPr lang="sr-Cyrl-RS" sz="2400" b="1" dirty="0"/>
          </a:p>
          <a:p>
            <a:pPr marL="0" indent="0">
              <a:buNone/>
            </a:pPr>
            <a:r>
              <a:rPr lang="sr-Cyrl-RS" dirty="0"/>
              <a:t>	</a:t>
            </a:r>
            <a:r>
              <a:rPr lang="sr-Cyrl-RS" dirty="0" smtClean="0"/>
              <a:t>Родитељи треба континуирани да буду у контакту и разговарају са:</a:t>
            </a:r>
            <a:endParaRPr lang="sr-Cyrl-RS" b="1" i="1" dirty="0" smtClean="0"/>
          </a:p>
          <a:p>
            <a:pPr marL="0" indent="0">
              <a:buNone/>
            </a:pPr>
            <a:endParaRPr lang="sr-Cyrl-RS" b="1" i="1" dirty="0"/>
          </a:p>
          <a:p>
            <a:pPr marL="0" indent="0">
              <a:buNone/>
            </a:pPr>
            <a:r>
              <a:rPr lang="sr-Cyrl-RS" dirty="0"/>
              <a:t>-	</a:t>
            </a:r>
            <a:r>
              <a:rPr lang="sr-Cyrl-RS" dirty="0" err="1" smtClean="0"/>
              <a:t>одељењским</a:t>
            </a:r>
            <a:r>
              <a:rPr lang="sr-Cyrl-RS" dirty="0" smtClean="0"/>
              <a:t> </a:t>
            </a:r>
            <a:r>
              <a:rPr lang="sr-Cyrl-RS" dirty="0"/>
              <a:t>старешином, </a:t>
            </a:r>
          </a:p>
          <a:p>
            <a:pPr>
              <a:buFontTx/>
              <a:buChar char="-"/>
            </a:pPr>
            <a:r>
              <a:rPr lang="ru-RU" dirty="0"/>
              <a:t> психологом, педагогом или </a:t>
            </a:r>
          </a:p>
          <a:p>
            <a:pPr>
              <a:buFontTx/>
              <a:buChar char="-"/>
            </a:pPr>
            <a:r>
              <a:rPr lang="ru-RU" dirty="0"/>
              <a:t> неком другом поузданом особом у школи </a:t>
            </a: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b="1" u="sng" dirty="0" smtClean="0"/>
              <a:t>о </a:t>
            </a:r>
            <a:r>
              <a:rPr lang="ru-RU" b="1" u="sng" dirty="0"/>
              <a:t>свакој нејасној ситуацији </a:t>
            </a:r>
            <a:r>
              <a:rPr lang="ru-RU" b="1" u="sng" dirty="0" smtClean="0"/>
              <a:t>а за </a:t>
            </a:r>
            <a:r>
              <a:rPr lang="ru-RU" b="1" u="sng" dirty="0"/>
              <a:t>добробит </a:t>
            </a:r>
            <a:r>
              <a:rPr lang="ru-RU" b="1" u="sng" dirty="0" smtClean="0"/>
              <a:t> детета</a:t>
            </a:r>
            <a:endParaRPr lang="ru-RU" b="1" u="sng" dirty="0"/>
          </a:p>
          <a:p>
            <a:pPr marL="0" indent="0">
              <a:buNone/>
            </a:pPr>
            <a:r>
              <a:rPr lang="ru-RU" dirty="0"/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976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</a:t>
            </a:r>
            <a:r>
              <a:rPr lang="sr-Cyrl-RS" b="1" dirty="0"/>
              <a:t>2. НИВО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46200"/>
            <a:ext cx="9270999" cy="5300133"/>
          </a:xfrm>
        </p:spPr>
        <p:txBody>
          <a:bodyPr>
            <a:noAutofit/>
          </a:bodyPr>
          <a:lstStyle/>
          <a:p>
            <a:r>
              <a:rPr lang="sr-Cyrl-RS" sz="2800" b="1" dirty="0"/>
              <a:t>Савету родитеља</a:t>
            </a:r>
          </a:p>
          <a:p>
            <a:pPr marL="0" indent="0" algn="just">
              <a:buNone/>
            </a:pPr>
            <a:r>
              <a:rPr lang="ru-RU" sz="1200" dirty="0" smtClean="0"/>
              <a:t>	У </a:t>
            </a:r>
            <a:r>
              <a:rPr lang="ru-RU" sz="1200" dirty="0"/>
              <a:t>савет родитеља школе бира се по један представник родитеља, односно другог законског заступника ученика </a:t>
            </a:r>
            <a:r>
              <a:rPr lang="ru-RU" sz="1200" dirty="0" smtClean="0"/>
              <a:t>сваког</a:t>
            </a:r>
          </a:p>
          <a:p>
            <a:pPr marL="0" indent="0" algn="just">
              <a:buNone/>
            </a:pPr>
            <a:r>
              <a:rPr lang="ru-RU" sz="1200" dirty="0" smtClean="0"/>
              <a:t>одељења</a:t>
            </a:r>
            <a:r>
              <a:rPr lang="ru-RU" sz="1200" dirty="0"/>
              <a:t>, </a:t>
            </a:r>
            <a:r>
              <a:rPr lang="ru-RU" sz="1200" dirty="0" smtClean="0"/>
              <a:t>на почетку сваке школске године.</a:t>
            </a:r>
            <a:endParaRPr lang="sr-Cyrl-RS" sz="1200" b="1" dirty="0"/>
          </a:p>
          <a:p>
            <a:r>
              <a:rPr lang="ru-RU" sz="1200" b="1" u="sng" dirty="0"/>
              <a:t>Савет родитеља</a:t>
            </a:r>
            <a:r>
              <a:rPr lang="ru-RU" sz="1200" dirty="0"/>
              <a:t>:</a:t>
            </a:r>
            <a:endParaRPr lang="en-US" sz="1200" dirty="0"/>
          </a:p>
          <a:p>
            <a:r>
              <a:rPr lang="ru-RU" sz="1200" dirty="0"/>
              <a:t>предлаже представнике родитеља, односно других законских заступника деце, односно ученика </a:t>
            </a:r>
            <a:endParaRPr lang="ru-RU" sz="1200" dirty="0" smtClean="0"/>
          </a:p>
          <a:p>
            <a:pPr marL="0" indent="0">
              <a:buNone/>
            </a:pPr>
            <a:r>
              <a:rPr lang="ru-RU" sz="1200" dirty="0" smtClean="0"/>
              <a:t>	- у </a:t>
            </a:r>
            <a:r>
              <a:rPr lang="ru-RU" sz="1200" dirty="0"/>
              <a:t>орган управљања;</a:t>
            </a:r>
          </a:p>
          <a:p>
            <a:pPr marL="0" indent="0">
              <a:buNone/>
            </a:pPr>
            <a:r>
              <a:rPr lang="ru-RU" sz="1200" dirty="0" smtClean="0"/>
              <a:t>	- </a:t>
            </a:r>
            <a:r>
              <a:rPr lang="ru-RU" sz="1200" dirty="0"/>
              <a:t>у све обавезне тимове установе;</a:t>
            </a:r>
            <a:endParaRPr lang="en-US" sz="1200" dirty="0"/>
          </a:p>
          <a:p>
            <a:r>
              <a:rPr lang="ru-RU" sz="1200" i="1" dirty="0"/>
              <a:t>учествује у предлагању садржаја ваннаставних активности;</a:t>
            </a:r>
            <a:endParaRPr lang="en-US" sz="1200" dirty="0"/>
          </a:p>
          <a:p>
            <a:r>
              <a:rPr lang="ru-RU" sz="1200" i="1" dirty="0"/>
              <a:t>учествује у поступку избора уџбеника;</a:t>
            </a:r>
            <a:endParaRPr lang="en-US" sz="1200" dirty="0"/>
          </a:p>
          <a:p>
            <a:r>
              <a:rPr lang="ru-RU" sz="1200" dirty="0"/>
              <a:t>разматра предлог школског програма, развојног плана, годишњег плана рада;</a:t>
            </a:r>
          </a:p>
          <a:p>
            <a:r>
              <a:rPr lang="ru-RU" sz="1200" dirty="0"/>
              <a:t>разматра извештаје о остваривању програма образовања,развојног плана и годишњег плана школе, спољашњем вредновању, самовредновању, </a:t>
            </a:r>
          </a:p>
          <a:p>
            <a:r>
              <a:rPr lang="ru-RU" sz="1200" dirty="0"/>
              <a:t>учествује у поступку прописивања мера </a:t>
            </a:r>
            <a:r>
              <a:rPr lang="ru-RU" sz="1400" dirty="0"/>
              <a:t>безбедност деце и ученика</a:t>
            </a:r>
            <a:r>
              <a:rPr lang="ru-RU" sz="1200" dirty="0"/>
              <a:t>;</a:t>
            </a:r>
            <a:endParaRPr lang="en-US" sz="1200" dirty="0"/>
          </a:p>
          <a:p>
            <a:pPr marL="0" indent="0" algn="ctr">
              <a:buNone/>
            </a:pPr>
            <a:r>
              <a:rPr lang="ru-RU" sz="2000" b="1" i="1" u="sng" dirty="0" smtClean="0"/>
              <a:t>Савету </a:t>
            </a:r>
            <a:r>
              <a:rPr lang="ru-RU" sz="2000" b="1" i="1" u="sng" dirty="0"/>
              <a:t>родитеља </a:t>
            </a:r>
            <a:r>
              <a:rPr lang="ru-RU" sz="2000" b="1" i="1" u="sng" dirty="0" smtClean="0"/>
              <a:t>се могу изнети проблеми </a:t>
            </a:r>
          </a:p>
          <a:p>
            <a:pPr marL="0" indent="0" algn="ctr">
              <a:buNone/>
            </a:pPr>
            <a:r>
              <a:rPr lang="ru-RU" sz="2000" b="1" i="1" u="sng" dirty="0" smtClean="0"/>
              <a:t>и  </a:t>
            </a:r>
            <a:r>
              <a:rPr lang="ru-RU" sz="2000" b="1" i="1" u="sng" dirty="0"/>
              <a:t>бриге о одређеном </a:t>
            </a:r>
            <a:r>
              <a:rPr lang="ru-RU" sz="2000" b="1" i="1" u="sng" dirty="0" smtClean="0"/>
              <a:t>питањима</a:t>
            </a:r>
            <a:endParaRPr lang="ru-RU" sz="2000" b="1" i="1" u="sng" dirty="0"/>
          </a:p>
          <a:p>
            <a:endParaRPr lang="en-US" sz="1200" b="1" i="1" dirty="0"/>
          </a:p>
        </p:txBody>
      </p:sp>
    </p:spTree>
    <p:extLst>
      <p:ext uri="{BB962C8B-B14F-4D97-AF65-F5344CB8AC3E}">
        <p14:creationId xmlns:p14="http://schemas.microsoft.com/office/powerpoint/2010/main" val="2347149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9800"/>
          </a:xfrm>
        </p:spPr>
        <p:txBody>
          <a:bodyPr/>
          <a:lstStyle/>
          <a:p>
            <a:pPr algn="ctr"/>
            <a:r>
              <a:rPr lang="sr-Cyrl-RS" b="1" dirty="0"/>
              <a:t>3. НИВО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86467"/>
            <a:ext cx="8596668" cy="4254895"/>
          </a:xfrm>
        </p:spPr>
        <p:txBody>
          <a:bodyPr>
            <a:normAutofit/>
          </a:bodyPr>
          <a:lstStyle/>
          <a:p>
            <a:r>
              <a:rPr lang="sr-Cyrl-RS" sz="2800" b="1" dirty="0"/>
              <a:t>Директору школе</a:t>
            </a:r>
          </a:p>
          <a:p>
            <a:pPr marL="0" indent="0">
              <a:buNone/>
            </a:pPr>
            <a:endParaRPr lang="ru-RU" sz="2000" dirty="0"/>
          </a:p>
          <a:p>
            <a:pPr marL="0" indent="0" algn="just">
              <a:buNone/>
            </a:pPr>
            <a:r>
              <a:rPr lang="ru-RU" sz="2000" dirty="0"/>
              <a:t>Ако </a:t>
            </a:r>
            <a:r>
              <a:rPr lang="ru-RU" sz="2000" dirty="0" smtClean="0"/>
              <a:t>бриге и проблеми </a:t>
            </a:r>
            <a:r>
              <a:rPr lang="ru-RU" sz="2000" dirty="0"/>
              <a:t>нису адекватно решене </a:t>
            </a:r>
            <a:r>
              <a:rPr lang="ru-RU" sz="2000" dirty="0" smtClean="0"/>
              <a:t>ни на нивоу савета родитеља, </a:t>
            </a:r>
          </a:p>
          <a:p>
            <a:pPr marL="0" indent="0" algn="just">
              <a:buNone/>
            </a:pPr>
            <a:r>
              <a:rPr lang="sr-Cyrl-RS" sz="2000" b="1" dirty="0" smtClean="0"/>
              <a:t>и</a:t>
            </a:r>
            <a:endParaRPr lang="sr-Cyrl-RS" sz="2000" b="1" dirty="0"/>
          </a:p>
          <a:p>
            <a:pPr marL="0" indent="0" algn="just">
              <a:buNone/>
            </a:pPr>
            <a:r>
              <a:rPr lang="ru-RU" sz="2000" dirty="0"/>
              <a:t>уколико установа, односно запослени у установи </a:t>
            </a:r>
            <a:r>
              <a:rPr lang="ru-RU" sz="2000" dirty="0" smtClean="0"/>
              <a:t>није обезбедио </a:t>
            </a:r>
            <a:r>
              <a:rPr lang="ru-RU" sz="2000" dirty="0"/>
              <a:t>остваривање права детета и </a:t>
            </a:r>
            <a:r>
              <a:rPr lang="ru-RU" sz="2000" dirty="0" smtClean="0"/>
              <a:t>ученика, као и </a:t>
            </a:r>
            <a:r>
              <a:rPr lang="ru-RU" sz="2000" dirty="0"/>
              <a:t>у случају  непримереног понашања запослених према детету и ученику, </a:t>
            </a:r>
            <a:r>
              <a:rPr lang="ru-RU" sz="2000" dirty="0" smtClean="0"/>
              <a:t>родитељ може да поднесе </a:t>
            </a:r>
            <a:r>
              <a:rPr lang="ru-RU" sz="2000" dirty="0"/>
              <a:t>писмену пријаву директору установе у </a:t>
            </a:r>
            <a:r>
              <a:rPr lang="ru-RU" sz="2000" b="1" u="sng" dirty="0"/>
              <a:t>року од осам дана </a:t>
            </a:r>
            <a:r>
              <a:rPr lang="ru-RU" sz="2000" dirty="0"/>
              <a:t>од дана сазнања о повреди </a:t>
            </a:r>
            <a:r>
              <a:rPr lang="ru-RU" sz="2000" dirty="0" smtClean="0"/>
              <a:t>права.</a:t>
            </a:r>
          </a:p>
          <a:p>
            <a:pPr marL="0" indent="0" algn="just">
              <a:buNone/>
            </a:pPr>
            <a:endParaRPr lang="ru-RU" sz="2000" b="1" dirty="0"/>
          </a:p>
          <a:p>
            <a:pPr marL="0" indent="0">
              <a:buNone/>
            </a:pPr>
            <a:endParaRPr lang="sr-Cyrl-RS" sz="2000" b="1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16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/>
              <a:t>4. НИВО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608667"/>
            <a:ext cx="9194799" cy="4432695"/>
          </a:xfrm>
        </p:spPr>
        <p:txBody>
          <a:bodyPr>
            <a:normAutofit lnSpcReduction="10000"/>
          </a:bodyPr>
          <a:lstStyle/>
          <a:p>
            <a:r>
              <a:rPr lang="sr-Cyrl-RS" sz="3000" b="1" dirty="0"/>
              <a:t>Ш</a:t>
            </a:r>
            <a:r>
              <a:rPr lang="sr-Cyrl-RS" sz="3000" b="1" dirty="0" smtClean="0"/>
              <a:t>колском </a:t>
            </a:r>
            <a:r>
              <a:rPr lang="sr-Cyrl-RS" sz="3000" b="1" dirty="0"/>
              <a:t>одбору</a:t>
            </a:r>
          </a:p>
          <a:p>
            <a:endParaRPr lang="sr-Cyrl-RS" sz="2400" b="1" dirty="0"/>
          </a:p>
          <a:p>
            <a:pPr marL="0" indent="0">
              <a:buNone/>
            </a:pPr>
            <a:r>
              <a:rPr lang="sr-Cyrl-RS" sz="2000" dirty="0" smtClean="0"/>
              <a:t>	Ако  </a:t>
            </a:r>
            <a:r>
              <a:rPr lang="sr-Cyrl-RS" sz="2000" dirty="0"/>
              <a:t>проблем и даље постоји или </a:t>
            </a:r>
            <a:r>
              <a:rPr lang="sr-Cyrl-RS" sz="2000" dirty="0" smtClean="0"/>
              <a:t>постоји незадовољство  решењем, 	родитељ се може обратити</a:t>
            </a:r>
            <a:r>
              <a:rPr lang="sr-Cyrl-RS" sz="2000" dirty="0"/>
              <a:t> </a:t>
            </a:r>
            <a:r>
              <a:rPr lang="sr-Cyrl-RS" sz="2000" dirty="0" smtClean="0"/>
              <a:t>школском одбору.</a:t>
            </a:r>
            <a:endParaRPr lang="sr-Cyrl-RS" sz="2000" dirty="0"/>
          </a:p>
          <a:p>
            <a:pPr marL="0" indent="0">
              <a:buNone/>
            </a:pPr>
            <a:r>
              <a:rPr lang="sr-Cyrl-RS" sz="2200" dirty="0"/>
              <a:t>	</a:t>
            </a:r>
            <a:r>
              <a:rPr lang="sr-Cyrl-RS" sz="2200" u="sng" dirty="0" smtClean="0"/>
              <a:t>Школски </a:t>
            </a:r>
            <a:r>
              <a:rPr lang="sr-Cyrl-RS" sz="2200" u="sng" dirty="0"/>
              <a:t>одбор</a:t>
            </a:r>
            <a:r>
              <a:rPr lang="sr-Cyrl-RS" dirty="0"/>
              <a:t>:</a:t>
            </a:r>
          </a:p>
          <a:p>
            <a:pPr>
              <a:buFontTx/>
              <a:buChar char="-"/>
            </a:pPr>
            <a:r>
              <a:rPr lang="ru-RU" dirty="0"/>
              <a:t>одлучује о правима, обавезама и одговорностима директора установе;</a:t>
            </a:r>
            <a:endParaRPr lang="sr-Cyrl-RS" dirty="0"/>
          </a:p>
          <a:p>
            <a:pPr>
              <a:buFontTx/>
              <a:buChar char="-"/>
            </a:pPr>
            <a:r>
              <a:rPr lang="ru-RU" dirty="0"/>
              <a:t>разматра поштовање општих принципа, остваривање циљева образовања и васпитања и стандарда </a:t>
            </a:r>
            <a:r>
              <a:rPr lang="ru-RU" i="1" dirty="0"/>
              <a:t>образовних</a:t>
            </a:r>
            <a:r>
              <a:rPr lang="ru-RU" dirty="0"/>
              <a:t> постигнућа </a:t>
            </a:r>
          </a:p>
          <a:p>
            <a:pPr>
              <a:buFontTx/>
              <a:buChar char="-"/>
            </a:pPr>
            <a:r>
              <a:rPr lang="ru-RU" dirty="0" smtClean="0"/>
              <a:t>предузима </a:t>
            </a:r>
            <a:r>
              <a:rPr lang="ru-RU" dirty="0"/>
              <a:t>мере за побољшање услова рада и остваривање образовно-васпитног рада;</a:t>
            </a:r>
          </a:p>
          <a:p>
            <a:pPr>
              <a:buFontTx/>
              <a:buChar char="-"/>
            </a:pPr>
            <a:r>
              <a:rPr lang="ru-RU" u="sng" dirty="0"/>
              <a:t>одлучује по жалби на решење директора</a:t>
            </a:r>
            <a:r>
              <a:rPr lang="ru-RU" dirty="0"/>
              <a:t>;</a:t>
            </a:r>
          </a:p>
          <a:p>
            <a:pPr>
              <a:buFontTx/>
              <a:buChar char="-"/>
            </a:pPr>
            <a:r>
              <a:rPr lang="ru-RU" dirty="0"/>
              <a:t>.....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009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/>
              <a:t>5. НИВО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1"/>
            <a:ext cx="8864599" cy="4110962"/>
          </a:xfrm>
        </p:spPr>
        <p:txBody>
          <a:bodyPr/>
          <a:lstStyle/>
          <a:p>
            <a:pPr algn="ctr"/>
            <a:r>
              <a:rPr lang="sr-Cyrl-RS" sz="2800" b="1" dirty="0"/>
              <a:t>О</a:t>
            </a:r>
            <a:r>
              <a:rPr lang="sr-Cyrl-RS" sz="2800" b="1" dirty="0" smtClean="0"/>
              <a:t>пштинској/градској/покрајинској </a:t>
            </a:r>
          </a:p>
          <a:p>
            <a:pPr marL="0" indent="0" algn="ctr">
              <a:buNone/>
            </a:pPr>
            <a:r>
              <a:rPr lang="sr-Cyrl-RS" sz="2800" b="1" dirty="0" smtClean="0"/>
              <a:t>просветној </a:t>
            </a:r>
            <a:r>
              <a:rPr lang="sr-Cyrl-RS" sz="2800" b="1" dirty="0"/>
              <a:t>инспекцији </a:t>
            </a:r>
            <a:endParaRPr lang="sr-Cyrl-RS" sz="2800" dirty="0"/>
          </a:p>
          <a:p>
            <a:pPr marL="0" indent="0">
              <a:buNone/>
            </a:pPr>
            <a:endParaRPr lang="sr-Cyrl-RS" dirty="0" smtClean="0"/>
          </a:p>
          <a:p>
            <a:pPr marL="0" indent="0">
              <a:buNone/>
            </a:pPr>
            <a:endParaRPr lang="sr-Cyrl-RS" dirty="0"/>
          </a:p>
          <a:p>
            <a:pPr marL="0" indent="0" algn="ctr">
              <a:buNone/>
            </a:pPr>
            <a:r>
              <a:rPr lang="sr-Cyrl-RS" dirty="0"/>
              <a:t>Ако питање остане </a:t>
            </a:r>
            <a:r>
              <a:rPr lang="sr-Cyrl-RS" dirty="0" smtClean="0"/>
              <a:t>нерешено или родитељ није задовољан решењем,</a:t>
            </a:r>
          </a:p>
          <a:p>
            <a:pPr marL="0" indent="0" algn="ctr">
              <a:buNone/>
            </a:pPr>
            <a:r>
              <a:rPr lang="sr-Cyrl-RS" dirty="0" smtClean="0"/>
              <a:t> потребно је обратити се општинској/градској </a:t>
            </a:r>
            <a:r>
              <a:rPr lang="en-US" dirty="0"/>
              <a:t>/</a:t>
            </a:r>
            <a:r>
              <a:rPr lang="sr-Cyrl-RS" dirty="0"/>
              <a:t>покрајинској просветној </a:t>
            </a:r>
            <a:endParaRPr lang="sr-Cyrl-RS" dirty="0" smtClean="0"/>
          </a:p>
          <a:p>
            <a:pPr marL="0" indent="0" algn="ctr">
              <a:buNone/>
            </a:pPr>
            <a:r>
              <a:rPr lang="sr-Cyrl-RS" dirty="0" smtClean="0"/>
              <a:t>инспекцији </a:t>
            </a:r>
            <a:r>
              <a:rPr lang="sr-Cyrl-RS" dirty="0"/>
              <a:t>која контролише </a:t>
            </a:r>
            <a:r>
              <a:rPr lang="sr-Cyrl-RS" dirty="0" smtClean="0"/>
              <a:t>законитост рада </a:t>
            </a:r>
            <a:r>
              <a:rPr lang="sr-Cyrl-RS" dirty="0"/>
              <a:t>установе </a:t>
            </a:r>
            <a:r>
              <a:rPr lang="sr-Cyrl-RS" dirty="0" smtClean="0"/>
              <a:t>образовања и васпитања.</a:t>
            </a:r>
            <a:endParaRPr lang="sr-Cyrl-RS" dirty="0"/>
          </a:p>
          <a:p>
            <a:pPr algn="ctr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46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/>
              <a:t>6. НИВО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735667"/>
            <a:ext cx="8596668" cy="4000895"/>
          </a:xfrm>
        </p:spPr>
        <p:txBody>
          <a:bodyPr/>
          <a:lstStyle/>
          <a:p>
            <a:pPr algn="ctr"/>
            <a:r>
              <a:rPr lang="sr-Cyrl-RS" sz="2800" b="1" dirty="0" smtClean="0"/>
              <a:t>Републичкој </a:t>
            </a:r>
            <a:r>
              <a:rPr lang="sr-Cyrl-RS" sz="2800" b="1" dirty="0"/>
              <a:t>просветној инспекцији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000" dirty="0"/>
              <a:t>Ако </a:t>
            </a:r>
            <a:r>
              <a:rPr lang="ru-RU" sz="2000" dirty="0" smtClean="0"/>
              <a:t>проблем </a:t>
            </a:r>
            <a:r>
              <a:rPr lang="ru-RU" sz="2000" dirty="0"/>
              <a:t>није задовољавајуће </a:t>
            </a:r>
            <a:r>
              <a:rPr lang="ru-RU" sz="2000" dirty="0" smtClean="0"/>
              <a:t>решен ни </a:t>
            </a:r>
            <a:r>
              <a:rPr lang="sr-Cyrl-RS" sz="2000" dirty="0"/>
              <a:t>од стране општинске/градске/покрајинске просветне инспекције, </a:t>
            </a:r>
            <a:r>
              <a:rPr lang="sr-Cyrl-RS" sz="2000" dirty="0" smtClean="0"/>
              <a:t>родитељ  се обраћа </a:t>
            </a:r>
            <a:r>
              <a:rPr lang="ru-RU" sz="2000" b="1" u="sng" dirty="0" smtClean="0"/>
              <a:t>републичкој просветној инспекцији </a:t>
            </a:r>
            <a:r>
              <a:rPr lang="ru-RU" sz="2000" dirty="0"/>
              <a:t>која врши надзор над </a:t>
            </a:r>
            <a:r>
              <a:rPr lang="ru-RU" sz="2000" dirty="0" smtClean="0"/>
              <a:t>законитошћу рада </a:t>
            </a:r>
            <a:r>
              <a:rPr lang="ru-RU" sz="2000" dirty="0"/>
              <a:t>установа  </a:t>
            </a:r>
            <a:r>
              <a:rPr lang="ru-RU" sz="2000" dirty="0" smtClean="0"/>
              <a:t>образовања и васпитања </a:t>
            </a:r>
            <a:r>
              <a:rPr lang="ru-RU" sz="2000" dirty="0"/>
              <a:t>на целој </a:t>
            </a:r>
            <a:r>
              <a:rPr lang="sr-Cyrl-RS" sz="2000" dirty="0"/>
              <a:t>територији Републике Србије.</a:t>
            </a:r>
          </a:p>
          <a:p>
            <a:pPr algn="ctr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1379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Родитељ се може пријавом директно обратити </a:t>
            </a:r>
            <a:r>
              <a:rPr lang="sr-Cyrl-RS" b="1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85989"/>
            <a:ext cx="8765924" cy="4392611"/>
          </a:xfrm>
        </p:spPr>
        <p:txBody>
          <a:bodyPr>
            <a:normAutofit fontScale="92500"/>
          </a:bodyPr>
          <a:lstStyle/>
          <a:p>
            <a:r>
              <a:rPr lang="ru-RU" b="1" u="sng" dirty="0"/>
              <a:t>МИНИСТАРСТВУ </a:t>
            </a:r>
            <a:r>
              <a:rPr lang="ru-RU" b="1" u="sng" dirty="0" smtClean="0"/>
              <a:t>ПРОСВЕТЕ</a:t>
            </a:r>
            <a:r>
              <a:rPr lang="ru-RU" b="1" dirty="0"/>
              <a:t> </a:t>
            </a:r>
            <a:r>
              <a:rPr lang="ru-RU" b="1" dirty="0" smtClean="0"/>
              <a:t>у </a:t>
            </a:r>
            <a:r>
              <a:rPr lang="ru-RU" b="1" dirty="0"/>
              <a:t>року </a:t>
            </a:r>
            <a:r>
              <a:rPr lang="ru-RU" b="1" u="sng" dirty="0"/>
              <a:t>од 8 дана </a:t>
            </a:r>
            <a:r>
              <a:rPr lang="ru-RU" b="1" dirty="0"/>
              <a:t>од дана сазнања </a:t>
            </a:r>
            <a:r>
              <a:rPr lang="sr-Cyrl-RS" b="1" dirty="0"/>
              <a:t>у случају:</a:t>
            </a:r>
          </a:p>
          <a:p>
            <a:pPr marL="0" indent="0">
              <a:buNone/>
            </a:pPr>
            <a:r>
              <a:rPr lang="sr-Cyrl-RS" b="1" dirty="0"/>
              <a:t>	-</a:t>
            </a:r>
            <a:r>
              <a:rPr lang="sr-Cyrl-RS" dirty="0"/>
              <a:t> доношења или недоношења одлуке органа установе по поднетој пријави, </a:t>
            </a:r>
            <a:r>
              <a:rPr lang="sr-Cyrl-RS" dirty="0" smtClean="0"/>
              <a:t>	приговору </a:t>
            </a:r>
            <a:r>
              <a:rPr lang="sr-Cyrl-RS" dirty="0"/>
              <a:t>или жалби,</a:t>
            </a:r>
          </a:p>
          <a:p>
            <a:pPr marL="0" indent="0">
              <a:buNone/>
            </a:pPr>
            <a:r>
              <a:rPr lang="sr-Cyrl-RS" dirty="0"/>
              <a:t>	-</a:t>
            </a:r>
            <a:r>
              <a:rPr lang="en-US" dirty="0"/>
              <a:t> </a:t>
            </a:r>
            <a:r>
              <a:rPr lang="sr-Cyrl-RS" dirty="0"/>
              <a:t>ако је повређена забрана</a:t>
            </a:r>
            <a:r>
              <a:rPr lang="en-US" dirty="0"/>
              <a:t> </a:t>
            </a:r>
            <a:r>
              <a:rPr lang="sr-Cyrl-RS" dirty="0"/>
              <a:t>дискриминације,</a:t>
            </a:r>
            <a:r>
              <a:rPr lang="en-US" dirty="0"/>
              <a:t> </a:t>
            </a:r>
            <a:r>
              <a:rPr lang="sr-Cyrl-RS" dirty="0"/>
              <a:t>насиља, злостављања,</a:t>
            </a:r>
            <a:r>
              <a:rPr lang="en-US" dirty="0"/>
              <a:t> </a:t>
            </a:r>
            <a:r>
              <a:rPr lang="sr-Cyrl-RS" dirty="0" smtClean="0"/>
              <a:t>	занемаривања</a:t>
            </a:r>
            <a:r>
              <a:rPr lang="sr-Cyrl-RS" dirty="0"/>
              <a:t>, понашања</a:t>
            </a:r>
            <a:r>
              <a:rPr lang="en-US" dirty="0"/>
              <a:t> </a:t>
            </a:r>
            <a:r>
              <a:rPr lang="ru-RU" dirty="0"/>
              <a:t>које вређа углед, част или</a:t>
            </a:r>
            <a:r>
              <a:rPr lang="en-US" dirty="0"/>
              <a:t> </a:t>
            </a:r>
            <a:r>
              <a:rPr lang="sr-Cyrl-RS" dirty="0"/>
              <a:t>достојанство, страначког</a:t>
            </a:r>
            <a:r>
              <a:rPr lang="en-US" dirty="0"/>
              <a:t> </a:t>
            </a:r>
            <a:r>
              <a:rPr lang="sr-Cyrl-RS" dirty="0" smtClean="0"/>
              <a:t>	организовања </a:t>
            </a:r>
            <a:r>
              <a:rPr lang="sr-Cyrl-RS" dirty="0"/>
              <a:t>и деловања</a:t>
            </a:r>
            <a:r>
              <a:rPr lang="en-US" dirty="0"/>
              <a:t> </a:t>
            </a:r>
            <a:r>
              <a:rPr lang="sr-Cyrl-RS" dirty="0"/>
              <a:t>(чл. 110–113 Закона)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-</a:t>
            </a:r>
            <a:r>
              <a:rPr lang="sr-Cyrl-RS" dirty="0"/>
              <a:t> повреде права</a:t>
            </a:r>
            <a:r>
              <a:rPr lang="en-US" dirty="0"/>
              <a:t> </a:t>
            </a:r>
            <a:r>
              <a:rPr lang="sr-Cyrl-RS" dirty="0"/>
              <a:t>детета и ученика</a:t>
            </a:r>
            <a:r>
              <a:rPr lang="en-US" dirty="0"/>
              <a:t> </a:t>
            </a:r>
            <a:r>
              <a:rPr lang="sr-Cyrl-RS" dirty="0"/>
              <a:t>(чл. 79 Закона</a:t>
            </a:r>
            <a:r>
              <a:rPr lang="sr-Cyrl-R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ru-RU" b="1" u="sng" dirty="0"/>
              <a:t>НАДЖЛЕЖНОЈ ШКОЛСКОЈ </a:t>
            </a:r>
            <a:r>
              <a:rPr lang="ru-RU" b="1" u="sng" dirty="0" smtClean="0"/>
              <a:t>УПРАВИ</a:t>
            </a:r>
            <a:r>
              <a:rPr lang="ru-RU" b="1" dirty="0" smtClean="0"/>
              <a:t> </a:t>
            </a:r>
            <a:r>
              <a:rPr lang="sr-Cyrl-RS" b="1" dirty="0"/>
              <a:t>у</a:t>
            </a:r>
            <a:r>
              <a:rPr lang="ru-RU" b="1" dirty="0"/>
              <a:t> случају да:</a:t>
            </a:r>
          </a:p>
          <a:p>
            <a:pPr marL="0" indent="0">
              <a:buNone/>
            </a:pPr>
            <a:r>
              <a:rPr lang="ru-RU" b="1" dirty="0" smtClean="0"/>
              <a:t>	- </a:t>
            </a:r>
            <a:r>
              <a:rPr lang="ru-RU" dirty="0" smtClean="0"/>
              <a:t>дете </a:t>
            </a:r>
            <a:r>
              <a:rPr lang="ru-RU" dirty="0"/>
              <a:t>не напредује и не </a:t>
            </a:r>
            <a:r>
              <a:rPr lang="sr-Cyrl-RS" dirty="0"/>
              <a:t>остварује адекватне резултате сразмерне </a:t>
            </a:r>
            <a:r>
              <a:rPr lang="sr-Cyrl-RS" dirty="0" smtClean="0"/>
              <a:t>	уложеном </a:t>
            </a:r>
            <a:r>
              <a:rPr lang="sr-Cyrl-RS" dirty="0"/>
              <a:t>труду</a:t>
            </a:r>
            <a:r>
              <a:rPr lang="sr-Cyrl-RS" b="1" dirty="0"/>
              <a:t>: </a:t>
            </a:r>
            <a:r>
              <a:rPr lang="ru-RU" dirty="0"/>
              <a:t>сумњате да ваше дете има проблем у  свајању знања или </a:t>
            </a:r>
            <a:r>
              <a:rPr lang="sr-Cyrl-RS" dirty="0"/>
              <a:t>не </a:t>
            </a:r>
            <a:r>
              <a:rPr lang="sr-Cyrl-RS" dirty="0" smtClean="0"/>
              <a:t>	напредује</a:t>
            </a:r>
            <a:endParaRPr lang="sr-Cyrl-RS" dirty="0"/>
          </a:p>
          <a:p>
            <a:pPr marL="0" indent="0">
              <a:buNone/>
            </a:pPr>
            <a:r>
              <a:rPr lang="sr-Cyrl-RS" b="1" i="1" dirty="0"/>
              <a:t>	</a:t>
            </a:r>
            <a:r>
              <a:rPr lang="sr-Cyrl-RS" dirty="0"/>
              <a:t>-Недостатак подршке вашем детету са посебним потребама</a:t>
            </a:r>
            <a:r>
              <a:rPr lang="sr-Cyrl-RS" b="1" dirty="0"/>
              <a:t>: </a:t>
            </a:r>
            <a:r>
              <a:rPr lang="sr-Cyrl-RS" dirty="0"/>
              <a:t>недостатак 	прилагођених </a:t>
            </a:r>
            <a:r>
              <a:rPr lang="ru-RU" dirty="0"/>
              <a:t>програма или подршке за ваше </a:t>
            </a:r>
            <a:r>
              <a:rPr lang="sr-Cyrl-RS" dirty="0"/>
              <a:t>дете са посебним потребама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028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“Чувам те”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71133"/>
            <a:ext cx="8596668" cy="417022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“Чувам те” је национална платформа за превенцију и сузбијање насиља које укључује децу. </a:t>
            </a:r>
          </a:p>
          <a:p>
            <a:pPr marL="0" indent="0" algn="ctr">
              <a:buNone/>
            </a:pPr>
            <a:r>
              <a:rPr lang="ru-RU" sz="2400" b="1" dirty="0"/>
              <a:t>	</a:t>
            </a:r>
            <a:r>
              <a:rPr lang="ru-RU" sz="2400" dirty="0"/>
              <a:t>Такође, служи у борби против насиља према </a:t>
            </a:r>
            <a:r>
              <a:rPr lang="sr-Cyrl-RS" sz="2400" dirty="0"/>
              <a:t>свим запосленима у  	установама образовања и васпитања широм </a:t>
            </a:r>
            <a:r>
              <a:rPr lang="ru-RU" sz="2400" dirty="0"/>
              <a:t>Србије. </a:t>
            </a:r>
          </a:p>
          <a:p>
            <a:pPr marL="0" indent="0" algn="ctr">
              <a:buNone/>
            </a:pPr>
            <a:r>
              <a:rPr lang="ru-RU" sz="2400" dirty="0"/>
              <a:t>	 На </a:t>
            </a:r>
            <a:r>
              <a:rPr lang="ru-RU" sz="2400" dirty="0" smtClean="0"/>
              <a:t>платформи су различити информативни садржаји </a:t>
            </a:r>
            <a:r>
              <a:rPr lang="sr-Cyrl-RS" sz="2400" dirty="0" smtClean="0"/>
              <a:t>али на платформи </a:t>
            </a:r>
            <a:r>
              <a:rPr lang="ru-RU" sz="2400" dirty="0" smtClean="0"/>
              <a:t>се </a:t>
            </a:r>
            <a:r>
              <a:rPr lang="ru-RU" sz="2400" dirty="0"/>
              <a:t>може поднети </a:t>
            </a:r>
            <a:r>
              <a:rPr lang="ru-RU" sz="2400" dirty="0" smtClean="0"/>
              <a:t>пријава у случају насиља.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5476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6" y="855133"/>
            <a:ext cx="8204201" cy="5186230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1828800" lvl="4" indent="0">
              <a:buNone/>
            </a:pPr>
            <a:endParaRPr lang="sr-Cyrl-RS" sz="2400" b="1" dirty="0"/>
          </a:p>
          <a:p>
            <a:pPr marL="1828800" lvl="4" indent="0">
              <a:buNone/>
            </a:pPr>
            <a:r>
              <a:rPr lang="sr-Cyrl-RS" sz="2400" b="1" dirty="0">
                <a:solidFill>
                  <a:srgbClr val="0070C0"/>
                </a:solidFill>
              </a:rPr>
              <a:t>Наставници и директори </a:t>
            </a:r>
            <a:r>
              <a:rPr lang="ru-RU" sz="2400" b="1" dirty="0">
                <a:solidFill>
                  <a:srgbClr val="0070C0"/>
                </a:solidFill>
              </a:rPr>
              <a:t>су у обавези</a:t>
            </a:r>
          </a:p>
          <a:p>
            <a:pPr marL="1828800" lvl="4" indent="0">
              <a:buNone/>
            </a:pPr>
            <a:r>
              <a:rPr lang="ru-RU" sz="2400" b="1" dirty="0">
                <a:solidFill>
                  <a:srgbClr val="0070C0"/>
                </a:solidFill>
              </a:rPr>
              <a:t>  да поступају </a:t>
            </a:r>
            <a:r>
              <a:rPr lang="sr-Cyrl-RS" sz="2400" b="1" dirty="0">
                <a:solidFill>
                  <a:srgbClr val="0070C0"/>
                </a:solidFill>
              </a:rPr>
              <a:t>по пријавама које </a:t>
            </a:r>
          </a:p>
          <a:p>
            <a:pPr marL="1828800" lvl="4" indent="0">
              <a:buNone/>
            </a:pPr>
            <a:r>
              <a:rPr lang="sr-Cyrl-RS" sz="2400" b="1" dirty="0">
                <a:solidFill>
                  <a:srgbClr val="0070C0"/>
                </a:solidFill>
              </a:rPr>
              <a:t>     пристигну са платформе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70C0"/>
                </a:solidFill>
              </a:rPr>
              <a:t>						“Чувам те”, као и да 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70C0"/>
                </a:solidFill>
              </a:rPr>
              <a:t>						</a:t>
            </a:r>
            <a:r>
              <a:rPr lang="sr-Cyrl-RS" sz="2400" b="1" dirty="0">
                <a:solidFill>
                  <a:srgbClr val="0070C0"/>
                </a:solidFill>
              </a:rPr>
              <a:t>све интерне пријаве</a:t>
            </a:r>
          </a:p>
          <a:p>
            <a:pPr marL="0" indent="0">
              <a:buNone/>
            </a:pPr>
            <a:r>
              <a:rPr lang="sr-Cyrl-RS" sz="2400" b="1" dirty="0">
                <a:solidFill>
                  <a:srgbClr val="0070C0"/>
                </a:solidFill>
              </a:rPr>
              <a:t>						евидентирају у том</a:t>
            </a:r>
          </a:p>
          <a:p>
            <a:pPr marL="0" indent="0">
              <a:buNone/>
            </a:pPr>
            <a:r>
              <a:rPr lang="sr-Cyrl-RS" sz="2400" b="1" dirty="0">
                <a:solidFill>
                  <a:srgbClr val="0070C0"/>
                </a:solidFill>
              </a:rPr>
              <a:t>							  </a:t>
            </a:r>
            <a:r>
              <a:rPr lang="sr-Cyrl-RS" sz="2400" b="1" dirty="0" smtClean="0">
                <a:solidFill>
                  <a:srgbClr val="0070C0"/>
                </a:solidFill>
              </a:rPr>
              <a:t>систему.</a:t>
            </a:r>
          </a:p>
          <a:p>
            <a:pPr marL="0" indent="0" algn="ctr">
              <a:buNone/>
            </a:pPr>
            <a:r>
              <a:rPr lang="sr-Cyrl-RS" sz="2400" b="1" dirty="0" smtClean="0">
                <a:solidFill>
                  <a:srgbClr val="0070C0"/>
                </a:solidFill>
              </a:rPr>
              <a:t>Такође по пријавама поступа и просветна инспекција.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545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Овај листић намењен је </a:t>
            </a:r>
            <a:r>
              <a:rPr lang="ru-RU" dirty="0" smtClean="0"/>
              <a:t>родитељима –</a:t>
            </a:r>
            <a:br>
              <a:rPr lang="ru-RU" dirty="0" smtClean="0"/>
            </a:br>
            <a:r>
              <a:rPr lang="ru-RU" dirty="0" smtClean="0"/>
              <a:t>другим законским заступницима детета и ученика !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000" b="1" dirty="0" smtClean="0">
              <a:latin typeface="+mj-lt"/>
              <a:cs typeface="Calibri Light" panose="020F0302020204030204" pitchFamily="34" charset="0"/>
            </a:endParaRPr>
          </a:p>
          <a:p>
            <a:r>
              <a:rPr lang="ru-RU" sz="2000" b="1" dirty="0" smtClean="0">
                <a:latin typeface="+mj-lt"/>
                <a:cs typeface="Calibri Light" panose="020F0302020204030204" pitchFamily="34" charset="0"/>
              </a:rPr>
              <a:t>Хајде </a:t>
            </a:r>
            <a:r>
              <a:rPr lang="ru-RU" sz="2000" b="1" dirty="0">
                <a:latin typeface="+mj-lt"/>
                <a:cs typeface="Calibri Light" panose="020F0302020204030204" pitchFamily="34" charset="0"/>
              </a:rPr>
              <a:t>да заједно помогнемо нашој деци да</a:t>
            </a:r>
            <a:r>
              <a:rPr lang="en-US" sz="2000" b="1" dirty="0">
                <a:latin typeface="+mj-lt"/>
                <a:cs typeface="Calibri Light" panose="020F0302020204030204" pitchFamily="34" charset="0"/>
              </a:rPr>
              <a:t> </a:t>
            </a:r>
            <a:r>
              <a:rPr lang="ru-RU" sz="2000" b="1" dirty="0">
                <a:latin typeface="+mj-lt"/>
                <a:cs typeface="Calibri Light" panose="020F0302020204030204" pitchFamily="34" charset="0"/>
              </a:rPr>
              <a:t>науче, напредују и живе весело школски живот!</a:t>
            </a:r>
            <a:endParaRPr lang="en-US" sz="2000" b="1" dirty="0">
              <a:latin typeface="+mj-lt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ru-RU" sz="2000" b="1" dirty="0">
              <a:latin typeface="+mj-lt"/>
              <a:cs typeface="Calibri Light" panose="020F0302020204030204" pitchFamily="34" charset="0"/>
            </a:endParaRPr>
          </a:p>
          <a:p>
            <a:r>
              <a:rPr lang="ru-RU" sz="2000" b="1" dirty="0">
                <a:latin typeface="+mj-lt"/>
                <a:cs typeface="Calibri Light" panose="020F0302020204030204" pitchFamily="34" charset="0"/>
              </a:rPr>
              <a:t>Поштујући </a:t>
            </a:r>
            <a:r>
              <a:rPr lang="ru-RU" sz="2000" b="1" dirty="0" smtClean="0">
                <a:latin typeface="+mj-lt"/>
                <a:cs typeface="Calibri Light" panose="020F0302020204030204" pitchFamily="34" charset="0"/>
              </a:rPr>
              <a:t> </a:t>
            </a:r>
            <a:r>
              <a:rPr lang="ru-RU" sz="2000" b="1" dirty="0">
                <a:latin typeface="+mj-lt"/>
                <a:cs typeface="Calibri Light" panose="020F0302020204030204" pitchFamily="34" charset="0"/>
              </a:rPr>
              <a:t>глас </a:t>
            </a:r>
            <a:r>
              <a:rPr lang="ru-RU" sz="2000" b="1" dirty="0" smtClean="0">
                <a:latin typeface="+mj-lt"/>
                <a:cs typeface="Calibri Light" panose="020F0302020204030204" pitchFamily="34" charset="0"/>
              </a:rPr>
              <a:t>родитеља заједно </a:t>
            </a:r>
            <a:r>
              <a:rPr lang="ru-RU" sz="2000" b="1" dirty="0">
                <a:latin typeface="+mj-lt"/>
                <a:cs typeface="Calibri Light" panose="020F0302020204030204" pitchFamily="34" charset="0"/>
              </a:rPr>
              <a:t>идемо ка том циљу.</a:t>
            </a:r>
            <a:endParaRPr lang="en-US" sz="2000" b="1" dirty="0">
              <a:latin typeface="+mj-lt"/>
              <a:cs typeface="Calibri Light" panose="020F0302020204030204" pitchFamily="34" charset="0"/>
            </a:endParaRPr>
          </a:p>
          <a:p>
            <a:endParaRPr lang="ru-RU" sz="2000" b="1" dirty="0">
              <a:latin typeface="+mj-lt"/>
              <a:cs typeface="Calibri Light" panose="020F0302020204030204" pitchFamily="34" charset="0"/>
            </a:endParaRPr>
          </a:p>
          <a:p>
            <a:r>
              <a:rPr lang="ru-RU" sz="2000" b="1" dirty="0">
                <a:latin typeface="+mj-lt"/>
                <a:cs typeface="Calibri Light" panose="020F0302020204030204" pitchFamily="34" charset="0"/>
              </a:rPr>
              <a:t>У том смислу </a:t>
            </a:r>
            <a:r>
              <a:rPr lang="ru-RU" sz="2000" b="1" dirty="0" smtClean="0">
                <a:latin typeface="+mj-lt"/>
                <a:cs typeface="Calibri Light" panose="020F0302020204030204" pitchFamily="34" charset="0"/>
              </a:rPr>
              <a:t>подсећамо </a:t>
            </a:r>
            <a:r>
              <a:rPr lang="ru-RU" sz="2000" b="1" dirty="0">
                <a:latin typeface="+mj-lt"/>
                <a:cs typeface="Calibri Light" panose="020F0302020204030204" pitchFamily="34" charset="0"/>
              </a:rPr>
              <a:t>на </a:t>
            </a:r>
            <a:r>
              <a:rPr lang="ru-RU" sz="2000" b="1" dirty="0" smtClean="0">
                <a:latin typeface="+mj-lt"/>
                <a:cs typeface="Calibri Light" panose="020F0302020204030204" pitchFamily="34" charset="0"/>
              </a:rPr>
              <a:t>обавезе,одговорности </a:t>
            </a:r>
            <a:r>
              <a:rPr lang="ru-RU" sz="2000" b="1" dirty="0">
                <a:latin typeface="+mj-lt"/>
                <a:cs typeface="Calibri Light" panose="020F0302020204030204" pitchFamily="34" charset="0"/>
              </a:rPr>
              <a:t>и права </a:t>
            </a:r>
            <a:r>
              <a:rPr lang="ru-RU" sz="2000" b="1" dirty="0" smtClean="0">
                <a:latin typeface="+mj-lt"/>
                <a:cs typeface="Calibri Light" panose="020F0302020204030204" pitchFamily="34" charset="0"/>
              </a:rPr>
              <a:t>родитеља прописана </a:t>
            </a:r>
            <a:r>
              <a:rPr lang="ru-RU" sz="2000" b="1" dirty="0">
                <a:latin typeface="+mj-lt"/>
                <a:cs typeface="Calibri Light" panose="020F0302020204030204" pitchFamily="34" charset="0"/>
              </a:rPr>
              <a:t>Законом о</a:t>
            </a:r>
            <a:r>
              <a:rPr lang="en-US" sz="2000" b="1" dirty="0">
                <a:latin typeface="+mj-lt"/>
                <a:cs typeface="Calibri Light" panose="020F0302020204030204" pitchFamily="34" charset="0"/>
              </a:rPr>
              <a:t> </a:t>
            </a:r>
            <a:r>
              <a:rPr lang="ru-RU" sz="2000" b="1" dirty="0">
                <a:latin typeface="+mj-lt"/>
                <a:cs typeface="Calibri Light" panose="020F0302020204030204" pitchFamily="34" charset="0"/>
              </a:rPr>
              <a:t>основама система образовања и васпитања</a:t>
            </a:r>
            <a:endParaRPr lang="en-US" sz="2000" b="1" dirty="0"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6073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6201"/>
            <a:ext cx="8596668" cy="4695162"/>
          </a:xfrm>
        </p:spPr>
        <p:txBody>
          <a:bodyPr/>
          <a:lstStyle/>
          <a:p>
            <a:pPr algn="ctr"/>
            <a:endParaRPr lang="sr-Cyrl-RS" dirty="0"/>
          </a:p>
          <a:p>
            <a:pPr algn="ctr"/>
            <a:endParaRPr lang="sr-Cyrl-RS" dirty="0"/>
          </a:p>
          <a:p>
            <a:pPr algn="ctr"/>
            <a:endParaRPr lang="sr-Cyrl-RS" dirty="0"/>
          </a:p>
          <a:p>
            <a:pPr marL="0" indent="0" algn="ctr">
              <a:buNone/>
            </a:pPr>
            <a:r>
              <a:rPr lang="sr-Cyrl-RS" sz="3600" b="1" dirty="0">
                <a:solidFill>
                  <a:schemeClr val="accent2">
                    <a:lumMod val="75000"/>
                  </a:schemeClr>
                </a:solidFill>
              </a:rPr>
              <a:t>ХВАЛА НА ПАЖЊИ!</a:t>
            </a:r>
          </a:p>
          <a:p>
            <a:pPr marL="0" indent="0" algn="ctr">
              <a:buNone/>
            </a:pPr>
            <a:endParaRPr lang="sr-Cyrl-R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sr-Cyrl-R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sr-Cyrl-R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r">
              <a:buNone/>
            </a:pPr>
            <a:r>
              <a:rPr lang="sr-Cyrl-RS" b="1" i="1" dirty="0">
                <a:solidFill>
                  <a:schemeClr val="accent2">
                    <a:lumMod val="75000"/>
                  </a:schemeClr>
                </a:solidFill>
              </a:rPr>
              <a:t>Јасмина Јовановић, </a:t>
            </a:r>
          </a:p>
          <a:p>
            <a:pPr marL="0" indent="0" algn="r">
              <a:buNone/>
            </a:pPr>
            <a:r>
              <a:rPr lang="sr-Cyrl-RS" b="1" i="1" dirty="0">
                <a:solidFill>
                  <a:schemeClr val="accent2">
                    <a:lumMod val="75000"/>
                  </a:schemeClr>
                </a:solidFill>
              </a:rPr>
              <a:t>помоћник министра </a:t>
            </a:r>
            <a:r>
              <a:rPr lang="sr-Cyrl-RS" b="1" i="1" dirty="0" smtClean="0">
                <a:solidFill>
                  <a:schemeClr val="accent2">
                    <a:lumMod val="75000"/>
                  </a:schemeClr>
                </a:solidFill>
              </a:rPr>
              <a:t>просвете  </a:t>
            </a:r>
          </a:p>
          <a:p>
            <a:pPr marL="0" indent="0" algn="r">
              <a:buNone/>
            </a:pPr>
            <a:r>
              <a:rPr lang="sr-Cyrl-RS" b="1" i="1" dirty="0" smtClean="0">
                <a:solidFill>
                  <a:schemeClr val="accent2">
                    <a:lumMod val="75000"/>
                  </a:schemeClr>
                </a:solidFill>
              </a:rPr>
              <a:t>Сектору </a:t>
            </a:r>
            <a:r>
              <a:rPr lang="sr-Cyrl-RS" b="1" i="1" dirty="0">
                <a:solidFill>
                  <a:schemeClr val="accent2">
                    <a:lumMod val="75000"/>
                  </a:schemeClr>
                </a:solidFill>
              </a:rPr>
              <a:t>за инспекцијске послове</a:t>
            </a:r>
            <a:endParaRPr lang="en-US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24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496292" y="1143001"/>
          <a:ext cx="7094372" cy="4609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3C54-5B94-4D1F-BA7D-254575A59E6F}" type="slidenum">
              <a:rPr lang="sr-Cyrl-RS" smtClean="0"/>
              <a:t>3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580743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5200"/>
          </a:xfrm>
        </p:spPr>
        <p:txBody>
          <a:bodyPr/>
          <a:lstStyle/>
          <a:p>
            <a:pPr algn="ctr"/>
            <a:r>
              <a:rPr lang="sr-Cyrl-RS" b="1" dirty="0" smtClean="0"/>
              <a:t>Обавезе родитеља су: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98133"/>
            <a:ext cx="8596668" cy="4043229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/>
              <a:t>Да </a:t>
            </a:r>
            <a:r>
              <a:rPr lang="ru-RU" sz="2000" b="1" dirty="0" smtClean="0"/>
              <a:t>упише </a:t>
            </a:r>
            <a:r>
              <a:rPr lang="ru-RU" sz="2000" b="1" dirty="0"/>
              <a:t>дете у припремни предшколски</a:t>
            </a:r>
            <a:r>
              <a:rPr lang="en-US" sz="2000" b="1" dirty="0"/>
              <a:t> </a:t>
            </a:r>
            <a:r>
              <a:rPr lang="ru-RU" sz="2000" b="1" dirty="0"/>
              <a:t>програм </a:t>
            </a:r>
            <a:endParaRPr lang="ru-RU" sz="2000" b="1" dirty="0" smtClean="0"/>
          </a:p>
          <a:p>
            <a:pPr algn="just"/>
            <a:r>
              <a:rPr lang="ru-RU" sz="2000" b="1" dirty="0" smtClean="0"/>
              <a:t>Да обезбеди  </a:t>
            </a:r>
            <a:r>
              <a:rPr lang="ru-RU" sz="2000" b="1" dirty="0"/>
              <a:t>да </a:t>
            </a:r>
            <a:r>
              <a:rPr lang="ru-RU" sz="2000" b="1" dirty="0" smtClean="0"/>
              <a:t> </a:t>
            </a:r>
            <a:r>
              <a:rPr lang="ru-RU" sz="2000" b="1" dirty="0"/>
              <a:t>дете редовно </a:t>
            </a:r>
            <a:r>
              <a:rPr lang="ru-RU" sz="2000" b="1" dirty="0" smtClean="0"/>
              <a:t>похађа предшколски програм;</a:t>
            </a:r>
            <a:endParaRPr lang="ru-RU" sz="2000" b="1" dirty="0"/>
          </a:p>
          <a:p>
            <a:pPr algn="just"/>
            <a:r>
              <a:rPr lang="ru-RU" sz="2000" b="1" dirty="0" smtClean="0"/>
              <a:t>Да упише </a:t>
            </a:r>
            <a:r>
              <a:rPr lang="ru-RU" sz="2000" b="1" dirty="0"/>
              <a:t>дете у школу </a:t>
            </a:r>
            <a:r>
              <a:rPr lang="ru-RU" sz="2000" b="1" dirty="0" smtClean="0"/>
              <a:t>и </a:t>
            </a:r>
            <a:r>
              <a:rPr lang="ru-RU" sz="2000" b="1" dirty="0"/>
              <a:t>да дете редовно</a:t>
            </a:r>
            <a:r>
              <a:rPr lang="en-US" sz="2000" b="1" dirty="0"/>
              <a:t> </a:t>
            </a:r>
            <a:r>
              <a:rPr lang="ru-RU" sz="2000" b="1" dirty="0"/>
              <a:t>похађа </a:t>
            </a:r>
            <a:r>
              <a:rPr lang="ru-RU" sz="2000" b="1" dirty="0" smtClean="0"/>
              <a:t>наставу</a:t>
            </a:r>
          </a:p>
          <a:p>
            <a:pPr algn="just"/>
            <a:r>
              <a:rPr lang="ru-RU" sz="2000" b="1" dirty="0" smtClean="0"/>
              <a:t> </a:t>
            </a:r>
            <a:r>
              <a:rPr lang="ru-RU" sz="2000" b="1" dirty="0"/>
              <a:t>Да обавести школу о спречености детета</a:t>
            </a:r>
            <a:r>
              <a:rPr lang="en-US" sz="2000" b="1" dirty="0"/>
              <a:t> </a:t>
            </a:r>
            <a:r>
              <a:rPr lang="ru-RU" sz="2000" b="1" dirty="0"/>
              <a:t>да присуствује настави и </a:t>
            </a:r>
            <a:r>
              <a:rPr lang="ru-RU" sz="2000" b="1" u="sng" dirty="0"/>
              <a:t>то најкасније у року од 48</a:t>
            </a:r>
            <a:r>
              <a:rPr lang="en-US" sz="2000" b="1" u="sng" dirty="0"/>
              <a:t> </a:t>
            </a:r>
            <a:r>
              <a:rPr lang="sr-Cyrl-RS" sz="2000" b="1" u="sng" dirty="0"/>
              <a:t>сати</a:t>
            </a:r>
            <a:r>
              <a:rPr lang="sr-Cyrl-RS" sz="2000" b="1" dirty="0" smtClean="0"/>
              <a:t>;</a:t>
            </a:r>
            <a:endParaRPr lang="ru-RU" sz="2000" b="1" dirty="0" smtClean="0"/>
          </a:p>
          <a:p>
            <a:pPr algn="just"/>
            <a:r>
              <a:rPr lang="ru-RU" sz="2000" b="1" dirty="0"/>
              <a:t>Д</a:t>
            </a:r>
            <a:r>
              <a:rPr lang="ru-RU" sz="2000" b="1" dirty="0" smtClean="0"/>
              <a:t>а на обавештење школе о нередовном </a:t>
            </a:r>
            <a:r>
              <a:rPr lang="ru-RU" sz="2000" b="1" dirty="0"/>
              <a:t>похађању </a:t>
            </a:r>
            <a:r>
              <a:rPr lang="ru-RU" sz="2000" b="1" dirty="0" smtClean="0"/>
              <a:t>детета наставе</a:t>
            </a:r>
            <a:r>
              <a:rPr lang="ru-RU" sz="2000" b="1" dirty="0"/>
              <a:t>, о разлозима</a:t>
            </a:r>
            <a:r>
              <a:rPr lang="en-US" sz="2000" b="1" dirty="0"/>
              <a:t> </a:t>
            </a:r>
            <a:r>
              <a:rPr lang="ru-RU" sz="2000" b="1" dirty="0"/>
              <a:t>изостајања детета са наставе </a:t>
            </a:r>
            <a:r>
              <a:rPr lang="ru-RU" sz="2000" b="1" dirty="0" smtClean="0"/>
              <a:t>обавести школу и обезбеди </a:t>
            </a:r>
            <a:r>
              <a:rPr lang="ru-RU" sz="2000" b="1" dirty="0"/>
              <a:t>да</a:t>
            </a:r>
            <a:r>
              <a:rPr lang="en-US" sz="2000" b="1" dirty="0"/>
              <a:t> </a:t>
            </a:r>
            <a:r>
              <a:rPr lang="ru-RU" sz="2000" b="1" dirty="0"/>
              <a:t>у року од </a:t>
            </a:r>
            <a:r>
              <a:rPr lang="ru-RU" sz="2000" b="1" u="sng" dirty="0"/>
              <a:t>три </a:t>
            </a:r>
            <a:r>
              <a:rPr lang="ru-RU" sz="2000" b="1" u="sng" dirty="0" smtClean="0"/>
              <a:t>дана </a:t>
            </a:r>
            <a:r>
              <a:rPr lang="ru-RU" sz="2000" b="1" dirty="0" smtClean="0"/>
              <a:t>дете </a:t>
            </a:r>
            <a:r>
              <a:rPr lang="ru-RU" sz="2000" b="1" dirty="0"/>
              <a:t>настави редовно да</a:t>
            </a:r>
            <a:r>
              <a:rPr lang="en-US" sz="2000" b="1" dirty="0"/>
              <a:t> </a:t>
            </a:r>
            <a:r>
              <a:rPr lang="sr-Cyrl-RS" sz="2000" b="1" dirty="0"/>
              <a:t>похађа наставу</a:t>
            </a:r>
            <a:r>
              <a:rPr lang="sr-Cyrl-RS" sz="2000" b="1" dirty="0" smtClean="0"/>
              <a:t>;</a:t>
            </a:r>
            <a:endParaRPr lang="sr-Cyrl-RS" sz="2000" b="1" dirty="0"/>
          </a:p>
        </p:txBody>
      </p:sp>
    </p:spTree>
    <p:extLst>
      <p:ext uri="{BB962C8B-B14F-4D97-AF65-F5344CB8AC3E}">
        <p14:creationId xmlns:p14="http://schemas.microsoft.com/office/powerpoint/2010/main" val="3838211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1733"/>
            <a:ext cx="8596668" cy="4449629"/>
          </a:xfrm>
        </p:spPr>
        <p:txBody>
          <a:bodyPr>
            <a:normAutofit/>
          </a:bodyPr>
          <a:lstStyle/>
          <a:p>
            <a:pPr algn="just"/>
            <a:r>
              <a:rPr lang="ru-RU" b="1" dirty="0"/>
              <a:t>Да </a:t>
            </a:r>
            <a:r>
              <a:rPr lang="ru-RU" b="1" dirty="0" smtClean="0"/>
              <a:t>оправда </a:t>
            </a:r>
            <a:r>
              <a:rPr lang="ru-RU" b="1" dirty="0"/>
              <a:t>изостанке одговарајућом </a:t>
            </a:r>
            <a:r>
              <a:rPr lang="ru-RU" b="1" u="sng" dirty="0"/>
              <a:t>лекарском</a:t>
            </a:r>
            <a:r>
              <a:rPr lang="en-US" b="1" u="sng" dirty="0"/>
              <a:t> </a:t>
            </a:r>
            <a:r>
              <a:rPr lang="sr-Cyrl-RS" b="1" u="sng" dirty="0"/>
              <a:t>или другом релевантном документацијом</a:t>
            </a:r>
            <a:r>
              <a:rPr lang="sr-Cyrl-RS" b="1" dirty="0"/>
              <a:t>,</a:t>
            </a:r>
            <a:r>
              <a:rPr lang="en-US" b="1" dirty="0"/>
              <a:t> </a:t>
            </a:r>
            <a:r>
              <a:rPr lang="ru-RU" b="1" u="sng" dirty="0"/>
              <a:t>најкасније у року од 8 дана </a:t>
            </a:r>
            <a:r>
              <a:rPr lang="ru-RU" b="1" dirty="0"/>
              <a:t>од дана престанка</a:t>
            </a:r>
            <a:r>
              <a:rPr lang="en-US" b="1" dirty="0"/>
              <a:t> </a:t>
            </a:r>
            <a:r>
              <a:rPr lang="ru-RU" b="1" dirty="0"/>
              <a:t>спречености </a:t>
            </a:r>
            <a:r>
              <a:rPr lang="ru-RU" b="1" dirty="0" smtClean="0"/>
              <a:t>детета </a:t>
            </a:r>
            <a:r>
              <a:rPr lang="ru-RU" b="1" dirty="0"/>
              <a:t>да присуствује настави</a:t>
            </a:r>
            <a:r>
              <a:rPr lang="ru-RU" b="1" dirty="0" smtClean="0"/>
              <a:t>;</a:t>
            </a:r>
            <a:endParaRPr lang="ru-RU" b="1" dirty="0"/>
          </a:p>
          <a:p>
            <a:pPr algn="just"/>
            <a:r>
              <a:rPr lang="ru-RU" b="1" dirty="0" smtClean="0"/>
              <a:t>Да обезбеди да дете редовно похађа допунски, додатну, припремну  наставу (уколико треба да полаже разредни, поправни или завршни испит);</a:t>
            </a:r>
          </a:p>
          <a:p>
            <a:pPr algn="just"/>
            <a:r>
              <a:rPr lang="ru-RU" b="1" dirty="0"/>
              <a:t>Да на позив школе узме активно учешће у свим</a:t>
            </a:r>
            <a:r>
              <a:rPr lang="en-US" b="1" dirty="0"/>
              <a:t> </a:t>
            </a:r>
            <a:r>
              <a:rPr lang="ru-RU" b="1" dirty="0"/>
              <a:t>облицима васпитног рада са дететом</a:t>
            </a:r>
            <a:r>
              <a:rPr lang="ru-RU" b="1" dirty="0" smtClean="0"/>
              <a:t>;</a:t>
            </a:r>
          </a:p>
          <a:p>
            <a:pPr algn="just"/>
            <a:r>
              <a:rPr lang="sr-Cyrl-RS" b="1" u="sng" dirty="0"/>
              <a:t>Да поштујете правила </a:t>
            </a:r>
            <a:r>
              <a:rPr lang="sr-Cyrl-RS" b="1" u="sng" dirty="0" smtClean="0"/>
              <a:t>понашања установе;</a:t>
            </a:r>
            <a:endParaRPr lang="sr-Cyrl-RS" b="1" dirty="0"/>
          </a:p>
          <a:p>
            <a:pPr algn="just"/>
            <a:r>
              <a:rPr lang="ru-RU" b="1" u="sng" dirty="0"/>
              <a:t>Родитељ је  обавезан да надокнади материјалну штету коју дете нанесе школи, намерно или из крајње </a:t>
            </a:r>
            <a:r>
              <a:rPr lang="ru-RU" b="1" u="sng" dirty="0" smtClean="0"/>
              <a:t>непажње.</a:t>
            </a:r>
            <a:endParaRPr lang="sr-Cyrl-RS" b="1" dirty="0"/>
          </a:p>
          <a:p>
            <a:pPr algn="just"/>
            <a:endParaRPr lang="ru-RU" b="1" dirty="0" smtClean="0"/>
          </a:p>
          <a:p>
            <a:pPr algn="just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08284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9067"/>
          </a:xfrm>
        </p:spPr>
        <p:txBody>
          <a:bodyPr/>
          <a:lstStyle/>
          <a:p>
            <a:pPr algn="ctr"/>
            <a:r>
              <a:rPr lang="sr-Cyrl-RS" dirty="0" smtClean="0"/>
              <a:t>Родитељ је одговоран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37267"/>
            <a:ext cx="8596668" cy="4297230"/>
          </a:xfrm>
        </p:spPr>
        <p:txBody>
          <a:bodyPr>
            <a:normAutofit/>
          </a:bodyPr>
          <a:lstStyle/>
          <a:p>
            <a:r>
              <a:rPr lang="ru-RU" b="1" dirty="0" smtClean="0"/>
              <a:t>Ако дете </a:t>
            </a:r>
            <a:r>
              <a:rPr lang="ru-RU" b="1" dirty="0"/>
              <a:t>врши</a:t>
            </a:r>
            <a:r>
              <a:rPr lang="en-US" b="1" dirty="0"/>
              <a:t> </a:t>
            </a:r>
            <a:r>
              <a:rPr lang="sr-Cyrl-RS" b="1" dirty="0"/>
              <a:t>дискриминацију, насиље, злостављање, некоме</a:t>
            </a:r>
            <a:r>
              <a:rPr lang="en-US" b="1" dirty="0"/>
              <a:t> </a:t>
            </a:r>
            <a:r>
              <a:rPr lang="ru-RU" b="1" dirty="0"/>
              <a:t>вређа углед, част или достојанство</a:t>
            </a:r>
            <a:r>
              <a:rPr lang="ru-RU" b="1" dirty="0" smtClean="0"/>
              <a:t>;</a:t>
            </a:r>
            <a:endParaRPr lang="ru-RU" b="1" dirty="0"/>
          </a:p>
          <a:p>
            <a:r>
              <a:rPr lang="ru-RU" b="1" dirty="0" smtClean="0"/>
              <a:t>Ако дете </a:t>
            </a:r>
            <a:r>
              <a:rPr lang="ru-RU" b="1" dirty="0"/>
              <a:t>оштети, преправља</a:t>
            </a:r>
            <a:r>
              <a:rPr lang="en-US" b="1" dirty="0"/>
              <a:t> </a:t>
            </a:r>
            <a:r>
              <a:rPr lang="ru-RU" b="1" dirty="0"/>
              <a:t>или дописује податке у дневник, ђачку књижицу</a:t>
            </a:r>
            <a:r>
              <a:rPr lang="en-US" b="1" dirty="0"/>
              <a:t> </a:t>
            </a:r>
            <a:r>
              <a:rPr lang="ru-RU" b="1" dirty="0"/>
              <a:t>или сведочанство; </a:t>
            </a:r>
            <a:endParaRPr lang="ru-RU" b="1" dirty="0" smtClean="0"/>
          </a:p>
          <a:p>
            <a:r>
              <a:rPr lang="ru-RU" b="1" dirty="0" smtClean="0"/>
              <a:t>Ако дете уништи </a:t>
            </a:r>
            <a:r>
              <a:rPr lang="ru-RU" b="1" dirty="0"/>
              <a:t>или оштети имовину</a:t>
            </a:r>
            <a:r>
              <a:rPr lang="en-US" b="1" dirty="0"/>
              <a:t> </a:t>
            </a:r>
            <a:r>
              <a:rPr lang="ru-RU" b="1" dirty="0"/>
              <a:t>школе; </a:t>
            </a:r>
            <a:endParaRPr lang="ru-RU" b="1" dirty="0" smtClean="0"/>
          </a:p>
          <a:p>
            <a:r>
              <a:rPr lang="ru-RU" b="1" dirty="0" smtClean="0"/>
              <a:t>Ако дете уноси </a:t>
            </a:r>
            <a:r>
              <a:rPr lang="ru-RU" b="1" dirty="0"/>
              <a:t>у школу оружје или пиротехничка</a:t>
            </a:r>
            <a:r>
              <a:rPr lang="en-US" b="1" dirty="0"/>
              <a:t> </a:t>
            </a:r>
            <a:r>
              <a:rPr lang="ru-RU" b="1" dirty="0"/>
              <a:t>средства; поседује или употребљава или даје</a:t>
            </a:r>
            <a:r>
              <a:rPr lang="en-US" b="1" dirty="0"/>
              <a:t> </a:t>
            </a:r>
            <a:r>
              <a:rPr lang="ru-RU" b="1" dirty="0"/>
              <a:t>другом детету дрогу, алкохол или цигарете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Ако дете</a:t>
            </a:r>
            <a:r>
              <a:rPr lang="en-US" b="1" dirty="0" smtClean="0"/>
              <a:t> </a:t>
            </a:r>
            <a:r>
              <a:rPr lang="ru-RU" b="1" dirty="0"/>
              <a:t>угрожава своју или безбедност других или изврши</a:t>
            </a:r>
            <a:r>
              <a:rPr lang="en-US" b="1" dirty="0"/>
              <a:t> </a:t>
            </a:r>
            <a:r>
              <a:rPr lang="ru-RU" b="1" dirty="0"/>
              <a:t>било коју другу тежу повреду обавезе </a:t>
            </a:r>
            <a:r>
              <a:rPr lang="sr-Cyrl-RS" b="1" dirty="0"/>
              <a:t>ученика прописану </a:t>
            </a:r>
            <a:r>
              <a:rPr lang="ru-RU" b="1" dirty="0"/>
              <a:t>чланом 83. ЗОСОВ-а</a:t>
            </a:r>
            <a:r>
              <a:rPr lang="ru-RU" b="1" dirty="0" smtClean="0"/>
              <a:t>;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23118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/>
              <a:t>Родитељ може </a:t>
            </a:r>
            <a:r>
              <a:rPr lang="sr-Cyrl-RS" b="1" dirty="0"/>
              <a:t>бити </a:t>
            </a:r>
            <a:r>
              <a:rPr lang="sr-Cyrl-RS" b="1" dirty="0" smtClean="0"/>
              <a:t>и кажњен новчаном </a:t>
            </a:r>
            <a:r>
              <a:rPr lang="sr-Cyrl-RS" b="1" dirty="0"/>
              <a:t>казном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67211"/>
          </a:xfrm>
        </p:spPr>
        <p:txBody>
          <a:bodyPr>
            <a:noAutofit/>
          </a:bodyPr>
          <a:lstStyle/>
          <a:p>
            <a:r>
              <a:rPr lang="sr-Cyrl-RS" sz="2000" b="1" dirty="0" smtClean="0"/>
              <a:t>У висини од 5.000 </a:t>
            </a:r>
            <a:r>
              <a:rPr lang="sr-Cyrl-RS" sz="2000" b="1" dirty="0"/>
              <a:t>РСД - 100.000 РСД</a:t>
            </a:r>
          </a:p>
          <a:p>
            <a:pPr marL="0" indent="0">
              <a:buNone/>
            </a:pPr>
            <a:r>
              <a:rPr lang="sr-Cyrl-RS" sz="2000" dirty="0"/>
              <a:t>	</a:t>
            </a:r>
            <a:r>
              <a:rPr lang="sr-Cyrl-RS" sz="2000" dirty="0" smtClean="0"/>
              <a:t>за повреду </a:t>
            </a:r>
            <a:r>
              <a:rPr lang="sr-Cyrl-RS" sz="2000" dirty="0"/>
              <a:t>свих напред наведених </a:t>
            </a:r>
            <a:r>
              <a:rPr lang="sr-Cyrl-RS" sz="2000" dirty="0" smtClean="0"/>
              <a:t>обавеза (упис, похађање наставе и остале обавезе)</a:t>
            </a:r>
            <a:endParaRPr lang="sr-Cyrl-RS" sz="2000" b="1" dirty="0"/>
          </a:p>
          <a:p>
            <a:r>
              <a:rPr lang="sr-Cyrl-RS" sz="2000" b="1" dirty="0" smtClean="0"/>
              <a:t>У висини од 30.000 </a:t>
            </a:r>
            <a:r>
              <a:rPr lang="sr-Cyrl-RS" sz="2000" b="1" dirty="0"/>
              <a:t>РСД - 100.000 РСД</a:t>
            </a:r>
          </a:p>
          <a:p>
            <a:pPr marL="0" indent="0">
              <a:buNone/>
            </a:pPr>
            <a:r>
              <a:rPr lang="sr-Cyrl-RS" sz="2000" dirty="0"/>
              <a:t>	</a:t>
            </a:r>
            <a:r>
              <a:rPr lang="sr-Cyrl-RS" sz="2000" dirty="0" smtClean="0"/>
              <a:t>за повреду </a:t>
            </a:r>
            <a:r>
              <a:rPr lang="sr-Cyrl-RS" sz="2000" dirty="0"/>
              <a:t>забране: дискриминације, насиља,злостављања и занемаривања и </a:t>
            </a:r>
            <a:r>
              <a:rPr lang="sr-Cyrl-RS" sz="2000" dirty="0" smtClean="0"/>
              <a:t>	понашања које </a:t>
            </a:r>
            <a:r>
              <a:rPr lang="sr-Cyrl-RS" sz="2000" dirty="0"/>
              <a:t>вређа углед, част или достојанство, </a:t>
            </a:r>
            <a:r>
              <a:rPr lang="sr-Cyrl-RS" sz="2000" dirty="0" smtClean="0"/>
              <a:t>коју учини ученик.</a:t>
            </a:r>
          </a:p>
          <a:p>
            <a:pPr marL="0" indent="0">
              <a:buNone/>
            </a:pPr>
            <a:r>
              <a:rPr lang="sr-Cyrl-RS" sz="2000" dirty="0" smtClean="0"/>
              <a:t>	</a:t>
            </a:r>
            <a:r>
              <a:rPr lang="sr-Cyrl-RS" sz="2000" b="1" i="1" u="sng" dirty="0" smtClean="0"/>
              <a:t>Установа је дужна да надлежном органу пријави сваки облик насиља, злостављања или 	занемаривања у установи од стране родитеља, односно другог законског заступника 	или трећег лица у установи, као и понашања које вређа углед, част и достојанство.</a:t>
            </a:r>
          </a:p>
          <a:p>
            <a:pPr marL="0" indent="0">
              <a:buNone/>
            </a:pPr>
            <a:endParaRPr lang="sr-Cyrl-RS" sz="2000" b="1" i="1" u="sng" dirty="0"/>
          </a:p>
        </p:txBody>
      </p:sp>
    </p:spTree>
    <p:extLst>
      <p:ext uri="{BB962C8B-B14F-4D97-AF65-F5344CB8AC3E}">
        <p14:creationId xmlns:p14="http://schemas.microsoft.com/office/powerpoint/2010/main" val="3163937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b="1" dirty="0" smtClean="0"/>
              <a:t>ПРАВО РОДИТЕЉА ЈЕ: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90133"/>
            <a:ext cx="8965430" cy="469053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200" b="1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ru-RU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Да буде </a:t>
            </a:r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благовремено </a:t>
            </a:r>
            <a:r>
              <a:rPr lang="ru-RU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обавештен </a:t>
            </a:r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о правима</a:t>
            </a:r>
            <a:r>
              <a:rPr lang="ru-RU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обавезама</a:t>
            </a:r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, интересима и свим другим питањима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у вези са </a:t>
            </a:r>
            <a:r>
              <a:rPr lang="ru-RU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дететом </a:t>
            </a:r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од одељенског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r-Cyrl-R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старешине, предметног наставника, психолога,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педагога, директора установе, савета родитеља,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r-Cyrl-R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секретара установе</a:t>
            </a:r>
            <a:r>
              <a:rPr lang="sr-Cyrl-R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;</a:t>
            </a:r>
          </a:p>
          <a:p>
            <a:pPr algn="just"/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Да преко савета родитеља и директора установе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буде обавештен о свим питањима од интереса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за рад установе у целини</a:t>
            </a:r>
            <a:r>
              <a:rPr lang="ru-RU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;</a:t>
            </a:r>
            <a:endParaRPr lang="sr-Cyrl-RS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r>
              <a:rPr lang="ru-RU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Да буде обавештен </a:t>
            </a:r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о оцени ученика која мора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да садржи информацију и пружи јасно упутство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како да се унапреди рад ученика</a:t>
            </a:r>
            <a:r>
              <a:rPr lang="ru-RU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; да поднесе приговор на оцену;</a:t>
            </a:r>
            <a:endParaRPr 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060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49867"/>
          </a:xfrm>
        </p:spPr>
        <p:txBody>
          <a:bodyPr/>
          <a:lstStyle/>
          <a:p>
            <a:r>
              <a:rPr lang="sr-Cyrl-RS" b="1" dirty="0" smtClean="0"/>
              <a:t>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371601"/>
            <a:ext cx="8940491" cy="4669762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Да захтева </a:t>
            </a:r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да </a:t>
            </a:r>
            <a:r>
              <a:rPr lang="ru-RU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му </a:t>
            </a:r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се јединствени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образовни број и подаци за лични приступ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регистру доставе електронским путем у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складу са законом који уређује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r-Cyrl-R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електронску управу;</a:t>
            </a:r>
          </a:p>
          <a:p>
            <a:pPr algn="just"/>
            <a:r>
              <a:rPr lang="sr-Cyrl-R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Да учествујете у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r-Cyrl-RS" sz="2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самовредновању</a:t>
            </a:r>
            <a:r>
              <a:rPr lang="sr-Cyrl-R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r-Cyrl-R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установе;</a:t>
            </a:r>
          </a:p>
          <a:p>
            <a:pPr algn="just"/>
            <a:r>
              <a:rPr lang="sr-Cyrl-R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Да бира и буде биран у органе установе;</a:t>
            </a:r>
          </a:p>
          <a:p>
            <a:pPr algn="just"/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Да поднесе писмену пријаву директору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установе у случају повреде права детета и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ученика или непримереног понашања запослених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према детету и ученику, </a:t>
            </a:r>
            <a:r>
              <a:rPr lang="ru-RU" sz="24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у року од 8 дана </a:t>
            </a:r>
            <a:r>
              <a:rPr lang="ru-RU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од дана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sr-Cyrl-R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сазнања о повреди </a:t>
            </a:r>
            <a:r>
              <a:rPr lang="sr-Cyrl-RS" sz="2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права.</a:t>
            </a:r>
            <a:endParaRPr lang="en-US" sz="24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/>
            <a:endParaRPr lang="en-US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0564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583</TotalTime>
  <Words>756</Words>
  <Application>Microsoft Office PowerPoint</Application>
  <PresentationFormat>Widescreen</PresentationFormat>
  <Paragraphs>147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 Light</vt:lpstr>
      <vt:lpstr>Trebuchet MS</vt:lpstr>
      <vt:lpstr>Wingdings 3</vt:lpstr>
      <vt:lpstr>Facet</vt:lpstr>
      <vt:lpstr>PowerPoint Presentation</vt:lpstr>
      <vt:lpstr>Овај листић намењен је родитељима – другим законским заступницима детета и ученика !  </vt:lpstr>
      <vt:lpstr>PowerPoint Presentation</vt:lpstr>
      <vt:lpstr>Обавезе родитеља су:</vt:lpstr>
      <vt:lpstr>…..</vt:lpstr>
      <vt:lpstr>Родитељ је одговоран :</vt:lpstr>
      <vt:lpstr>Родитељ може бити и кажњен новчаном казном </vt:lpstr>
      <vt:lpstr>ПРАВО РОДИТЕЉА ЈЕ:</vt:lpstr>
      <vt:lpstr>…..</vt:lpstr>
      <vt:lpstr>Најчешће ситуације и нивои решавања:  </vt:lpstr>
      <vt:lpstr>Коме родитељ треба да се обратити:  1. НИВО</vt:lpstr>
      <vt:lpstr> 2. НИВО</vt:lpstr>
      <vt:lpstr>3. НИВО</vt:lpstr>
      <vt:lpstr>4. НИВО</vt:lpstr>
      <vt:lpstr>5. НИВО</vt:lpstr>
      <vt:lpstr>6. НИВО</vt:lpstr>
      <vt:lpstr>Родитељ се може пријавом директно обратити :</vt:lpstr>
      <vt:lpstr>“Чувам те”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slavica</dc:creator>
  <cp:lastModifiedBy>slavica</cp:lastModifiedBy>
  <cp:revision>84</cp:revision>
  <dcterms:created xsi:type="dcterms:W3CDTF">2023-07-05T10:47:49Z</dcterms:created>
  <dcterms:modified xsi:type="dcterms:W3CDTF">2023-09-18T10:02:33Z</dcterms:modified>
</cp:coreProperties>
</file>