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80" r:id="rId4"/>
    <p:sldId id="281" r:id="rId5"/>
    <p:sldId id="326" r:id="rId6"/>
    <p:sldId id="258" r:id="rId7"/>
    <p:sldId id="327" r:id="rId8"/>
    <p:sldId id="279" r:id="rId9"/>
    <p:sldId id="267" r:id="rId10"/>
    <p:sldId id="268" r:id="rId11"/>
    <p:sldId id="295" r:id="rId12"/>
    <p:sldId id="329" r:id="rId13"/>
    <p:sldId id="269" r:id="rId14"/>
    <p:sldId id="270" r:id="rId15"/>
    <p:sldId id="331" r:id="rId16"/>
    <p:sldId id="332" r:id="rId17"/>
    <p:sldId id="348" r:id="rId18"/>
    <p:sldId id="349" r:id="rId19"/>
    <p:sldId id="350" r:id="rId20"/>
    <p:sldId id="263" r:id="rId21"/>
    <p:sldId id="266" r:id="rId22"/>
    <p:sldId id="260" r:id="rId23"/>
    <p:sldId id="273" r:id="rId24"/>
    <p:sldId id="274" r:id="rId25"/>
    <p:sldId id="275" r:id="rId26"/>
    <p:sldId id="261" r:id="rId27"/>
    <p:sldId id="278" r:id="rId28"/>
    <p:sldId id="262" r:id="rId29"/>
    <p:sldId id="264" r:id="rId30"/>
    <p:sldId id="265" r:id="rId31"/>
    <p:sldId id="285" r:id="rId32"/>
    <p:sldId id="272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3A931-F770-421A-9702-80962BF27C08}" type="datetimeFigureOut">
              <a:rPr lang="sr-Latn-RS" smtClean="0"/>
              <a:t>27.9.2023.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56174-3D52-43FD-A70A-D4D0DFD08D4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13829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571105"/>
            <a:ext cx="9585089" cy="3206276"/>
          </a:xfrm>
        </p:spPr>
        <p:txBody>
          <a:bodyPr/>
          <a:lstStyle/>
          <a:p>
            <a:pPr algn="ctr"/>
            <a:r>
              <a:rPr lang="sr-Cyrl-RS" b="1" dirty="0"/>
              <a:t>ПОШТОВАНИ/А</a:t>
            </a:r>
            <a:r>
              <a:rPr lang="en-US" b="1" dirty="0"/>
              <a:t/>
            </a:r>
            <a:br>
              <a:rPr lang="en-US" b="1" dirty="0"/>
            </a:br>
            <a:r>
              <a:rPr lang="sr-Cyrl-RS" b="1" dirty="0"/>
              <a:t>НАСТАВНИЧЕ/</a:t>
            </a:r>
            <a:br>
              <a:rPr lang="sr-Cyrl-RS" b="1" dirty="0"/>
            </a:br>
            <a:r>
              <a:rPr lang="sr-Cyrl-RS" b="1" dirty="0"/>
              <a:t>НАСТАВНИЦЕ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6889" y="4877133"/>
            <a:ext cx="9842783" cy="86142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4308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обавезе......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867722" cy="3416300"/>
          </a:xfrm>
        </p:spPr>
        <p:txBody>
          <a:bodyPr>
            <a:normAutofit fontScale="92500" lnSpcReduction="10000"/>
          </a:bodyPr>
          <a:lstStyle/>
          <a:p>
            <a:r>
              <a:rPr lang="sr-Cyrl-RS" sz="2400" b="1" dirty="0"/>
              <a:t>да на захтев дајете на увид резултате писмене провере знања ученицима, родитељима или другим законским заступницима;</a:t>
            </a:r>
          </a:p>
          <a:p>
            <a:r>
              <a:rPr lang="sr-Cyrl-RS" sz="2400" b="1" dirty="0"/>
              <a:t>да се старате о остваривању права ученика и других запослених</a:t>
            </a:r>
            <a:r>
              <a:rPr lang="sr-Cyrl-RS" sz="2400" b="1" dirty="0" smtClean="0"/>
              <a:t>;</a:t>
            </a:r>
          </a:p>
          <a:p>
            <a:r>
              <a:rPr lang="ru-RU" sz="2400" b="1" dirty="0"/>
              <a:t>да одмах по сазнању, а најкасније наредног радног дана, поднесе писмену пријаву директору да је учињена повреда права </a:t>
            </a:r>
            <a:r>
              <a:rPr lang="ru-RU" sz="2400" b="1" dirty="0" smtClean="0"/>
              <a:t>ученика; </a:t>
            </a:r>
            <a:endParaRPr lang="en-US" sz="2400" b="1" dirty="0"/>
          </a:p>
          <a:p>
            <a:r>
              <a:rPr lang="sr-Cyrl-RS" sz="2400" b="1" dirty="0" smtClean="0"/>
              <a:t>да </a:t>
            </a:r>
            <a:r>
              <a:rPr lang="sr-Cyrl-RS" sz="2400" b="1" dirty="0"/>
              <a:t>савесно и благовремено извршавате своје послове и налоге директора у току рада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6176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13170" y="381000"/>
            <a:ext cx="8776676" cy="1098666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altLang="sr-Latn-RS" b="1" dirty="0"/>
              <a:t>		</a:t>
            </a:r>
            <a:r>
              <a:rPr lang="sr-Latn-RS" altLang="sr-Latn-RS" b="1" dirty="0"/>
              <a:t/>
            </a:r>
            <a:br>
              <a:rPr lang="sr-Latn-RS" altLang="sr-Latn-RS" b="1" dirty="0"/>
            </a:br>
            <a:r>
              <a:rPr lang="sr-Latn-RS" altLang="sr-Latn-RS" b="1" dirty="0"/>
              <a:t/>
            </a:r>
            <a:br>
              <a:rPr lang="sr-Latn-RS" altLang="sr-Latn-RS" b="1" dirty="0"/>
            </a:br>
            <a:r>
              <a:rPr lang="sr-Latn-RS" sz="4400" b="1" dirty="0"/>
              <a:t>Kao </a:t>
            </a:r>
            <a:r>
              <a:rPr lang="sr-Cyrl-RS" sz="4400" b="1" dirty="0"/>
              <a:t>наставник/ица имате - ОДГОВОРНОСТ</a:t>
            </a:r>
            <a:endParaRPr lang="en-US" altLang="sr-Latn-RS" b="1" dirty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763481" y="2319251"/>
            <a:ext cx="10342484" cy="429647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sr-Cyrl-CS" altLang="sr-Latn-RS" sz="2400" b="1" dirty="0">
                <a:solidFill>
                  <a:srgbClr val="FF0000"/>
                </a:solidFill>
              </a:rPr>
              <a:t>Дисциплинска</a:t>
            </a:r>
            <a:r>
              <a:rPr lang="sr-Cyrl-CS" altLang="sr-Latn-RS" sz="2400" dirty="0">
                <a:solidFill>
                  <a:srgbClr val="FF0000"/>
                </a:solidFill>
              </a:rPr>
              <a:t>: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sr-Cyrl-CS" altLang="sr-Latn-RS" sz="2000" b="1" i="1" dirty="0"/>
              <a:t> лакше повреде радних обавеза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sr-Cyrl-CS" altLang="sr-Latn-RS" sz="2200" b="1" i="1" dirty="0"/>
              <a:t> теже повреде радних обавеза - чл.164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sr-Cyrl-CS" altLang="sr-Latn-RS" sz="2200" b="1" i="1" dirty="0"/>
              <a:t>  повреде законске забране</a:t>
            </a:r>
            <a:r>
              <a:rPr lang="sr-Latn-RS" altLang="sr-Latn-RS" sz="2200" b="1" i="1" dirty="0"/>
              <a:t> </a:t>
            </a:r>
            <a:r>
              <a:rPr lang="sr-Cyrl-RS" altLang="sr-Latn-RS" sz="2200" b="1" i="1" dirty="0"/>
              <a:t>: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sr-Cyrl-CS" altLang="sr-Latn-RS" sz="2400" dirty="0"/>
              <a:t>Дискриминација – члан 110.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sr-Cyrl-CS" altLang="sr-Latn-RS" sz="2400" dirty="0"/>
              <a:t>Насиље, злостављање и занемаривање – члан 111.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sr-Cyrl-CS" altLang="sr-Latn-RS" sz="2400" dirty="0"/>
              <a:t>Вређање угледа, части или достојанства члан 112.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sr-Cyrl-CS" altLang="sr-Latn-RS" sz="2400" dirty="0"/>
              <a:t>Страначко организовање и деловање и коришћења школског простора у те сврхе - члан 113.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sr-Latn-RS" sz="2400" b="1" dirty="0">
                <a:solidFill>
                  <a:srgbClr val="FF0000"/>
                </a:solidFill>
              </a:rPr>
              <a:t>Материјална одговорност</a:t>
            </a:r>
            <a:endParaRPr lang="sr-Cyrl-CS" altLang="sr-Latn-R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sr-Latn-RS" sz="2400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180241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A7CF51A-4356-6D46-D798-0B83DFC050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25119" y="152400"/>
            <a:ext cx="8904302" cy="1507724"/>
          </a:xfrm>
        </p:spPr>
        <p:txBody>
          <a:bodyPr/>
          <a:lstStyle/>
          <a:p>
            <a:pPr eaLnBrk="1" hangingPunct="1"/>
            <a:r>
              <a:rPr lang="sr-Cyrl-CS" altLang="sr-Latn-RS" sz="3200" b="1" dirty="0"/>
              <a:t/>
            </a:r>
            <a:br>
              <a:rPr lang="sr-Cyrl-CS" altLang="sr-Latn-RS" sz="3200" b="1" dirty="0"/>
            </a:br>
            <a:r>
              <a:rPr lang="sr-Cyrl-CS" altLang="sr-Latn-RS" sz="3200" b="1" dirty="0"/>
              <a:t/>
            </a:r>
            <a:br>
              <a:rPr lang="sr-Cyrl-CS" altLang="sr-Latn-RS" sz="3200" b="1" dirty="0"/>
            </a:br>
            <a:r>
              <a:rPr lang="sr-Cyrl-CS" altLang="sr-Latn-RS" sz="3200" b="1" dirty="0"/>
              <a:t>Лакше повреде радних обавеза и мере</a:t>
            </a:r>
            <a:endParaRPr lang="en-US" altLang="sr-Latn-RS" sz="3200" b="1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96346DC-C265-60A7-5D8D-51B2C6FDE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25119" y="2414727"/>
            <a:ext cx="9880846" cy="3748596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sr-Cyrl-CS" altLang="sr-Latn-RS" sz="2400" b="1" dirty="0"/>
              <a:t>Лакше повреде</a:t>
            </a:r>
            <a:r>
              <a:rPr lang="sr-Cyrl-CS" altLang="sr-Latn-RS" sz="2400" dirty="0"/>
              <a:t> радних обавеза, начин и поступак изрицања мера - општи акт установе</a:t>
            </a:r>
          </a:p>
          <a:p>
            <a:pPr eaLnBrk="1" hangingPunct="1"/>
            <a:r>
              <a:rPr lang="sr-Cyrl-CS" altLang="sr-Latn-RS" sz="2400" dirty="0"/>
              <a:t>Не води се дисциплински поступак</a:t>
            </a:r>
          </a:p>
          <a:p>
            <a:pPr eaLnBrk="1" hangingPunct="1"/>
            <a:r>
              <a:rPr lang="sr-Cyrl-CS" altLang="sr-Latn-RS" sz="2400" dirty="0"/>
              <a:t>Нема привременог удаљавања са рада</a:t>
            </a:r>
          </a:p>
          <a:p>
            <a:pPr eaLnBrk="1" hangingPunct="1"/>
            <a:r>
              <a:rPr lang="sr-Cyrl-CS" altLang="sr-Latn-RS" sz="2400" b="1" dirty="0"/>
              <a:t>Мере:</a:t>
            </a:r>
          </a:p>
          <a:p>
            <a:pPr eaLnBrk="1" hangingPunct="1">
              <a:buFontTx/>
              <a:buNone/>
            </a:pPr>
            <a:r>
              <a:rPr lang="sr-Cyrl-CS" altLang="sr-Latn-RS" sz="2400" b="1" dirty="0"/>
              <a:t>	- </a:t>
            </a:r>
            <a:r>
              <a:rPr lang="sr-Cyrl-CS" altLang="sr-Latn-RS" sz="2400" dirty="0"/>
              <a:t>писана опомена </a:t>
            </a:r>
          </a:p>
          <a:p>
            <a:pPr eaLnBrk="1" hangingPunct="1">
              <a:buFontTx/>
              <a:buNone/>
            </a:pPr>
            <a:r>
              <a:rPr lang="sr-Cyrl-CS" altLang="sr-Latn-RS" sz="2400" dirty="0"/>
              <a:t>	- новчана казна до 20% од плате, до 3 месеца</a:t>
            </a:r>
          </a:p>
          <a:p>
            <a:pPr eaLnBrk="1" hangingPunct="1"/>
            <a:r>
              <a:rPr lang="sr-Cyrl-CS" altLang="sr-Latn-RS" sz="2400" dirty="0"/>
              <a:t>Право на жалбу школском одбору – рок 15 дана од достављања решења</a:t>
            </a:r>
          </a:p>
          <a:p>
            <a:pPr eaLnBrk="1" hangingPunct="1"/>
            <a:endParaRPr lang="en-US" altLang="sr-Latn-R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147" y="673332"/>
            <a:ext cx="8552456" cy="1138843"/>
          </a:xfrm>
        </p:spPr>
        <p:txBody>
          <a:bodyPr/>
          <a:lstStyle/>
          <a:p>
            <a:pPr algn="ctr"/>
            <a:r>
              <a:rPr lang="sr-Latn-RS" b="1" dirty="0"/>
              <a:t>Kao </a:t>
            </a:r>
            <a:r>
              <a:rPr lang="sr-Cyrl-RS" b="1" dirty="0"/>
              <a:t>наставник/ица имате - ОДГОВОРНОСТ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233482" cy="34163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RS" b="1" i="1" dirty="0">
                <a:solidFill>
                  <a:srgbClr val="FF0000"/>
                </a:solidFill>
              </a:rPr>
              <a:t>Можете </a:t>
            </a:r>
            <a:r>
              <a:rPr lang="ru-RU" b="1" i="1" dirty="0">
                <a:solidFill>
                  <a:srgbClr val="FF0000"/>
                </a:solidFill>
              </a:rPr>
              <a:t>бити удаљени са рада </a:t>
            </a:r>
            <a:r>
              <a:rPr lang="sr-Cyrl-RS" b="1" i="1" dirty="0">
                <a:solidFill>
                  <a:srgbClr val="FF0000"/>
                </a:solidFill>
              </a:rPr>
              <a:t>ако: </a:t>
            </a:r>
          </a:p>
          <a:p>
            <a:pPr marL="0" indent="0">
              <a:buNone/>
            </a:pPr>
            <a:endParaRPr lang="sr-Cyrl-RS" b="1" i="1" dirty="0"/>
          </a:p>
          <a:p>
            <a:r>
              <a:rPr lang="sr-Cyrl-RS" sz="2400" b="1" dirty="0"/>
              <a:t>извршите насиље, злостављање, занемаривање, </a:t>
            </a:r>
            <a:r>
              <a:rPr lang="ru-RU" sz="2400" b="1" dirty="0"/>
              <a:t>дискриминацију, повредите углед, част или </a:t>
            </a:r>
            <a:r>
              <a:rPr lang="sr-Cyrl-RS" sz="2400" b="1" dirty="0"/>
              <a:t>достојанство ученика или запосленог,  или</a:t>
            </a:r>
            <a:r>
              <a:rPr lang="sr-Cyrl-CS" altLang="sr-Latn-RS" sz="2400" b="1" dirty="0"/>
              <a:t> користите школски простор у сврхе страначког организовања и деловања;</a:t>
            </a:r>
          </a:p>
          <a:p>
            <a:r>
              <a:rPr lang="ru-RU" sz="2400" b="1" dirty="0"/>
              <a:t>извршите кривично дело на раду или у вези са </a:t>
            </a:r>
            <a:r>
              <a:rPr lang="sr-Cyrl-RS" sz="2400" b="1" dirty="0"/>
              <a:t>радом;</a:t>
            </a:r>
          </a:p>
          <a:p>
            <a:r>
              <a:rPr lang="ru-RU" sz="2400" b="1" dirty="0"/>
              <a:t>подстичете ученике на употребу алкохолних пића, наркотичког средства или психоактивних супстанци, омогућавате приступ или не пријавите </a:t>
            </a:r>
            <a:r>
              <a:rPr lang="sr-Cyrl-RS" sz="2400" b="1" dirty="0"/>
              <a:t>набавку и употребе истих;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3774059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наставак.....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b="1" dirty="0"/>
              <a:t>уносите оружје у школу;</a:t>
            </a:r>
          </a:p>
          <a:p>
            <a:r>
              <a:rPr lang="ru-RU" sz="2400" b="1" dirty="0"/>
              <a:t>долазите на рад у припитом или пијаном стању, употребљавате алкохол или друга опојна средства;</a:t>
            </a:r>
          </a:p>
          <a:p>
            <a:r>
              <a:rPr lang="ru-RU" sz="2400" b="1" dirty="0"/>
              <a:t>не спроводите мере безбедности деце, ученика и </a:t>
            </a:r>
            <a:r>
              <a:rPr lang="sr-Cyrl-RS" sz="2400" b="1" dirty="0"/>
              <a:t>запослених;</a:t>
            </a:r>
          </a:p>
          <a:p>
            <a:r>
              <a:rPr lang="sr-Cyrl-RS" sz="2400" b="1" dirty="0"/>
              <a:t>незаконито располажете средствима, школским </a:t>
            </a:r>
            <a:r>
              <a:rPr lang="ru-RU" sz="2400" b="1" dirty="0"/>
              <a:t>простором, опремом и имовином установе.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4268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D53F128-A68E-AC2F-EE40-215EC3412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7565" y="457199"/>
            <a:ext cx="8797771" cy="1300579"/>
          </a:xfrm>
        </p:spPr>
        <p:txBody>
          <a:bodyPr/>
          <a:lstStyle/>
          <a:p>
            <a:pPr algn="ctr" eaLnBrk="1" hangingPunct="1"/>
            <a:r>
              <a:rPr lang="sr-Cyrl-CS" altLang="sr-Latn-RS" sz="3200" b="1" dirty="0"/>
              <a:t/>
            </a:r>
            <a:br>
              <a:rPr lang="sr-Cyrl-CS" altLang="sr-Latn-RS" sz="3200" b="1" dirty="0"/>
            </a:br>
            <a:r>
              <a:rPr lang="sr-Cyrl-CS" altLang="sr-Latn-RS" sz="3200" b="1" dirty="0"/>
              <a:t/>
            </a:r>
            <a:br>
              <a:rPr lang="sr-Cyrl-CS" altLang="sr-Latn-RS" sz="3200" b="1" dirty="0"/>
            </a:br>
            <a:r>
              <a:rPr lang="sr-Cyrl-CS" altLang="sr-Latn-RS" sz="3200" b="1" dirty="0"/>
              <a:t>Дисциплински поступак</a:t>
            </a:r>
            <a:br>
              <a:rPr lang="sr-Cyrl-CS" altLang="sr-Latn-RS" sz="3200" b="1" dirty="0"/>
            </a:br>
            <a:endParaRPr lang="en-US" altLang="sr-Latn-RS" sz="3200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B65F113-6CF3-8A31-B7B0-99DD1B949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0113" y="2317811"/>
            <a:ext cx="10475650" cy="440258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sr-Cyrl-CS" altLang="sr-Latn-RS" sz="2400" dirty="0"/>
              <a:t>Директор – покреће, води поступак и изриче меру за тежу повреду обавеза и повреду </a:t>
            </a:r>
            <a:r>
              <a:rPr lang="sr-Cyrl-CS" altLang="sr-Latn-RS" sz="2400" dirty="0" smtClean="0"/>
              <a:t>законских  забрана;</a:t>
            </a:r>
            <a:endParaRPr lang="sr-Cyrl-CS" altLang="sr-Latn-RS" sz="2400" dirty="0"/>
          </a:p>
          <a:p>
            <a:pPr eaLnBrk="1" hangingPunct="1">
              <a:lnSpc>
                <a:spcPct val="90000"/>
              </a:lnSpc>
            </a:pPr>
            <a:r>
              <a:rPr lang="sr-Cyrl-CS" altLang="sr-Latn-RS" sz="2400" dirty="0"/>
              <a:t>Писмени закључак директора/писмено изјашњење запосленог у року од 8 </a:t>
            </a:r>
            <a:r>
              <a:rPr lang="sr-Cyrl-CS" altLang="sr-Latn-RS" sz="2400" dirty="0" smtClean="0"/>
              <a:t>дана;</a:t>
            </a:r>
            <a:endParaRPr lang="sr-Cyrl-CS" altLang="sr-Latn-RS" sz="2400" dirty="0"/>
          </a:p>
          <a:p>
            <a:pPr eaLnBrk="1" hangingPunct="1">
              <a:lnSpc>
                <a:spcPct val="90000"/>
              </a:lnSpc>
            </a:pPr>
            <a:r>
              <a:rPr lang="sr-Cyrl-CS" altLang="sr-Latn-RS" sz="2400" dirty="0" smtClean="0"/>
              <a:t>Запослени има право </a:t>
            </a:r>
            <a:r>
              <a:rPr lang="sr-Cyrl-CS" altLang="sr-Latn-RS" sz="2400" dirty="0"/>
              <a:t>да буде усмено саслушан, да изложи одбрану сам/преко заступника или </a:t>
            </a:r>
            <a:r>
              <a:rPr lang="sr-Cyrl-CS" altLang="sr-Latn-RS" sz="2400" dirty="0" smtClean="0"/>
              <a:t>писмено;</a:t>
            </a:r>
            <a:endParaRPr lang="sr-Cyrl-CS" altLang="sr-Latn-RS" sz="2400" dirty="0"/>
          </a:p>
          <a:p>
            <a:pPr eaLnBrk="1" hangingPunct="1">
              <a:lnSpc>
                <a:spcPct val="90000"/>
              </a:lnSpc>
            </a:pPr>
            <a:r>
              <a:rPr lang="sr-Cyrl-CS" altLang="sr-Latn-RS" sz="2400" dirty="0"/>
              <a:t>Расправа може бити и без присуства запосленог, под условом да је уредно </a:t>
            </a:r>
            <a:r>
              <a:rPr lang="sr-Cyrl-CS" altLang="sr-Latn-RS" sz="2400" dirty="0" smtClean="0"/>
              <a:t>позван;</a:t>
            </a:r>
            <a:endParaRPr lang="sr-Cyrl-CS" altLang="sr-Latn-RS" sz="2400" dirty="0"/>
          </a:p>
          <a:p>
            <a:pPr eaLnBrk="1" hangingPunct="1">
              <a:lnSpc>
                <a:spcPct val="90000"/>
              </a:lnSpc>
            </a:pPr>
            <a:r>
              <a:rPr lang="sr-Cyrl-CS" altLang="sr-Latn-RS" sz="2400" dirty="0"/>
              <a:t>Поступак јаван, осим ако је јавност искључена</a:t>
            </a:r>
          </a:p>
          <a:p>
            <a:pPr eaLnBrk="1" hangingPunct="1">
              <a:lnSpc>
                <a:spcPct val="90000"/>
              </a:lnSpc>
            </a:pPr>
            <a:r>
              <a:rPr lang="sr-Cyrl-CS" altLang="sr-Latn-RS" sz="2400" dirty="0" smtClean="0"/>
              <a:t>Директор одлучује Решењем </a:t>
            </a:r>
            <a:r>
              <a:rPr lang="sr-Cyrl-CS" altLang="sr-Latn-RS" sz="2400" dirty="0"/>
              <a:t>– оглашавање кривим, ослобађање од </a:t>
            </a:r>
            <a:r>
              <a:rPr lang="sr-Cyrl-CS" altLang="sr-Latn-RS" sz="2400" dirty="0" smtClean="0"/>
              <a:t>одговорности</a:t>
            </a:r>
            <a:r>
              <a:rPr lang="sr-Cyrl-CS" altLang="sr-Latn-RS" sz="2400" dirty="0"/>
              <a:t>, обустављање поступка </a:t>
            </a:r>
          </a:p>
          <a:p>
            <a:pPr eaLnBrk="1" hangingPunct="1">
              <a:lnSpc>
                <a:spcPct val="90000"/>
              </a:lnSpc>
            </a:pPr>
            <a:endParaRPr lang="sr-Cyrl-CS" altLang="sr-Latn-RS" sz="2400" dirty="0"/>
          </a:p>
          <a:p>
            <a:pPr eaLnBrk="1" hangingPunct="1">
              <a:lnSpc>
                <a:spcPct val="90000"/>
              </a:lnSpc>
            </a:pPr>
            <a:endParaRPr lang="en-US" altLang="sr-Latn-RS" sz="2400" dirty="0"/>
          </a:p>
          <a:p>
            <a:pPr eaLnBrk="1" hangingPunct="1">
              <a:lnSpc>
                <a:spcPct val="90000"/>
              </a:lnSpc>
            </a:pPr>
            <a:endParaRPr lang="en-US" altLang="sr-Latn-R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5F18398-DE71-F2DB-9138-C49AB54B0F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4198" y="152400"/>
            <a:ext cx="9241654" cy="1623134"/>
          </a:xfrm>
        </p:spPr>
        <p:txBody>
          <a:bodyPr/>
          <a:lstStyle/>
          <a:p>
            <a:pPr eaLnBrk="1" hangingPunct="1"/>
            <a:r>
              <a:rPr lang="sr-Cyrl-CS" altLang="sr-Latn-RS" sz="3200" b="1"/>
              <a:t>Дисциплински поступак </a:t>
            </a:r>
            <a:r>
              <a:rPr lang="sr-Cyrl-CS" altLang="sr-Latn-RS" sz="2000" b="1"/>
              <a:t>-</a:t>
            </a:r>
            <a:r>
              <a:rPr lang="sr-Cyrl-CS" altLang="sr-Latn-RS" sz="3200" b="1"/>
              <a:t> </a:t>
            </a:r>
            <a:r>
              <a:rPr lang="sr-Cyrl-CS" altLang="sr-Latn-RS" sz="2000" b="1"/>
              <a:t>наставак</a:t>
            </a:r>
            <a:endParaRPr lang="en-US" altLang="sr-Latn-RS" sz="2000" b="1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6B08871-28B9-6BCF-92CC-A31C48C49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3783" y="2343704"/>
            <a:ext cx="10555549" cy="40304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sr-Cyrl-CS" altLang="sr-Latn-RS" sz="2400" b="1" dirty="0"/>
              <a:t>Рокови: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altLang="sr-Latn-RS" sz="2400" dirty="0"/>
              <a:t>  1) за покретање: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altLang="sr-Latn-RS" sz="2400" dirty="0"/>
              <a:t>	 – 3 месеца од сазнања, а 6 месеци од учињене теже повреде радне обавезе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altLang="sr-Latn-RS" sz="2400" dirty="0"/>
              <a:t>	 – протеком рока за гоњење кривичног дела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altLang="sr-Latn-RS" sz="2400" dirty="0"/>
              <a:t>	 – 2 године од учињене повреде законске забране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altLang="sr-Latn-RS" sz="2400" dirty="0"/>
              <a:t>  2) за вођење и окончање: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altLang="sr-Latn-RS" sz="2400" dirty="0"/>
              <a:t>	– 6 месеци од покретања</a:t>
            </a:r>
          </a:p>
          <a:p>
            <a:pPr eaLnBrk="1" hangingPunct="1">
              <a:lnSpc>
                <a:spcPct val="90000"/>
              </a:lnSpc>
            </a:pPr>
            <a:r>
              <a:rPr lang="sr-Cyrl-CS" altLang="sr-Latn-RS" sz="2400" b="1" dirty="0"/>
              <a:t>Застарелост не тече </a:t>
            </a:r>
            <a:r>
              <a:rPr lang="sr-Cyrl-CS" altLang="sr-Latn-RS" sz="2400" dirty="0"/>
              <a:t>ако дисциплински поступак не може да се покрене или води због одсуства запосленог или </a:t>
            </a:r>
            <a:r>
              <a:rPr lang="sr-Cyrl-CS" altLang="sr-Latn-RS" sz="2400" dirty="0" smtClean="0"/>
              <a:t>других </a:t>
            </a:r>
            <a:r>
              <a:rPr lang="sr-Cyrl-CS" altLang="sr-Latn-RS" sz="2400" dirty="0"/>
              <a:t>разлога у складу са законом</a:t>
            </a:r>
            <a:endParaRPr lang="en-US" altLang="sr-Latn-RS" sz="2400" dirty="0"/>
          </a:p>
          <a:p>
            <a:pPr eaLnBrk="1" hangingPunct="1">
              <a:lnSpc>
                <a:spcPct val="90000"/>
              </a:lnSpc>
            </a:pPr>
            <a:endParaRPr lang="en-US" altLang="sr-Latn-R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561E259-AFE5-E383-296D-02CBEC5BCF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4299" y="399494"/>
            <a:ext cx="9268287" cy="1198487"/>
          </a:xfrm>
        </p:spPr>
        <p:txBody>
          <a:bodyPr/>
          <a:lstStyle/>
          <a:p>
            <a:pPr algn="ctr"/>
            <a:r>
              <a:rPr lang="sr-Cyrl-RS" altLang="sr-Latn-RS" sz="3200" b="1" dirty="0"/>
              <a:t/>
            </a:r>
            <a:br>
              <a:rPr lang="sr-Cyrl-RS" altLang="sr-Latn-RS" sz="3200" b="1" dirty="0"/>
            </a:br>
            <a:r>
              <a:rPr lang="en-US" altLang="sr-Latn-RS" sz="3200" b="1" dirty="0" err="1"/>
              <a:t>Мере</a:t>
            </a:r>
            <a:r>
              <a:rPr lang="en-US" altLang="sr-Latn-RS" sz="3200" b="1" dirty="0"/>
              <a:t> </a:t>
            </a:r>
            <a:r>
              <a:rPr lang="en-US" altLang="sr-Latn-RS" sz="3200" b="1" dirty="0" err="1"/>
              <a:t>за</a:t>
            </a:r>
            <a:r>
              <a:rPr lang="en-US" altLang="sr-Latn-RS" sz="3200" b="1" dirty="0"/>
              <a:t> </a:t>
            </a:r>
            <a:r>
              <a:rPr lang="en-US" altLang="sr-Latn-RS" sz="3200" b="1" dirty="0" err="1"/>
              <a:t>теже</a:t>
            </a:r>
            <a:r>
              <a:rPr lang="en-US" altLang="sr-Latn-RS" sz="3200" b="1" dirty="0"/>
              <a:t> </a:t>
            </a:r>
            <a:r>
              <a:rPr lang="en-US" altLang="sr-Latn-RS" sz="3200" b="1" dirty="0" err="1"/>
              <a:t>повреде</a:t>
            </a:r>
            <a:r>
              <a:rPr lang="en-US" altLang="sr-Latn-RS" sz="3200" b="1" dirty="0"/>
              <a:t> </a:t>
            </a:r>
            <a:r>
              <a:rPr lang="en-US" altLang="sr-Latn-RS" sz="3200" b="1" dirty="0" err="1"/>
              <a:t>радних</a:t>
            </a:r>
            <a:r>
              <a:rPr lang="en-US" altLang="sr-Latn-RS" sz="3200" b="1" dirty="0"/>
              <a:t> </a:t>
            </a:r>
            <a:r>
              <a:rPr lang="en-US" altLang="sr-Latn-RS" sz="3200" b="1" dirty="0" err="1"/>
              <a:t>обавеза</a:t>
            </a:r>
            <a:r>
              <a:rPr lang="en-US" altLang="sr-Latn-RS" sz="3200" b="1" dirty="0"/>
              <a:t/>
            </a:r>
            <a:br>
              <a:rPr lang="en-US" altLang="sr-Latn-RS" sz="3200" b="1" dirty="0"/>
            </a:br>
            <a:endParaRPr lang="en-US" altLang="sr-Latn-RS" sz="3200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75142B4-7380-394B-2B9B-BA8D6A5C6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0369" y="2361460"/>
            <a:ext cx="10323250" cy="44965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sr-Latn-RS" sz="2300" b="1" dirty="0" err="1">
                <a:solidFill>
                  <a:schemeClr val="tx1"/>
                </a:solidFill>
              </a:rPr>
              <a:t>За</a:t>
            </a:r>
            <a:r>
              <a:rPr lang="en-US" altLang="sr-Latn-RS" sz="2300" b="1" dirty="0">
                <a:solidFill>
                  <a:schemeClr val="tx1"/>
                </a:solidFill>
              </a:rPr>
              <a:t> </a:t>
            </a:r>
            <a:r>
              <a:rPr lang="en-US" altLang="sr-Latn-RS" sz="2300" b="1" dirty="0" err="1">
                <a:solidFill>
                  <a:schemeClr val="tx1"/>
                </a:solidFill>
              </a:rPr>
              <a:t>тежу</a:t>
            </a:r>
            <a:r>
              <a:rPr lang="en-US" altLang="sr-Latn-RS" sz="2300" b="1" dirty="0">
                <a:solidFill>
                  <a:schemeClr val="tx1"/>
                </a:solidFill>
              </a:rPr>
              <a:t> </a:t>
            </a:r>
            <a:r>
              <a:rPr lang="en-US" altLang="sr-Latn-RS" sz="2300" b="1" dirty="0" err="1">
                <a:solidFill>
                  <a:schemeClr val="tx1"/>
                </a:solidFill>
              </a:rPr>
              <a:t>повреду</a:t>
            </a:r>
            <a:r>
              <a:rPr lang="en-US" altLang="sr-Latn-RS" sz="2300" b="1" dirty="0">
                <a:solidFill>
                  <a:schemeClr val="tx1"/>
                </a:solidFill>
              </a:rPr>
              <a:t> </a:t>
            </a:r>
            <a:r>
              <a:rPr lang="en-US" altLang="sr-Latn-RS" sz="2300" b="1" dirty="0" err="1">
                <a:solidFill>
                  <a:schemeClr val="tx1"/>
                </a:solidFill>
              </a:rPr>
              <a:t>радне</a:t>
            </a:r>
            <a:r>
              <a:rPr lang="en-US" altLang="sr-Latn-RS" sz="2300" b="1" dirty="0">
                <a:solidFill>
                  <a:schemeClr val="tx1"/>
                </a:solidFill>
              </a:rPr>
              <a:t> </a:t>
            </a:r>
            <a:r>
              <a:rPr lang="en-US" altLang="sr-Latn-RS" sz="2300" b="1" dirty="0" err="1">
                <a:solidFill>
                  <a:schemeClr val="tx1"/>
                </a:solidFill>
              </a:rPr>
              <a:t>обавезе</a:t>
            </a:r>
            <a:r>
              <a:rPr lang="en-US" altLang="sr-Latn-RS" sz="2300" b="1" dirty="0">
                <a:solidFill>
                  <a:schemeClr val="tx1"/>
                </a:solidFill>
              </a:rPr>
              <a:t> </a:t>
            </a:r>
            <a:r>
              <a:rPr lang="en-US" altLang="sr-Latn-RS" sz="2300" b="1" dirty="0" err="1">
                <a:solidFill>
                  <a:schemeClr val="tx1"/>
                </a:solidFill>
              </a:rPr>
              <a:t>из</a:t>
            </a:r>
            <a:r>
              <a:rPr lang="en-US" altLang="sr-Latn-RS" sz="2300" b="1" dirty="0">
                <a:solidFill>
                  <a:schemeClr val="tx1"/>
                </a:solidFill>
              </a:rPr>
              <a:t> </a:t>
            </a:r>
            <a:r>
              <a:rPr lang="en-US" altLang="sr-Latn-RS" sz="2300" b="1" dirty="0" err="1">
                <a:solidFill>
                  <a:schemeClr val="tx1"/>
                </a:solidFill>
              </a:rPr>
              <a:t>члана</a:t>
            </a:r>
            <a:r>
              <a:rPr lang="en-US" altLang="sr-Latn-RS" sz="2300" b="1" dirty="0">
                <a:solidFill>
                  <a:schemeClr val="tx1"/>
                </a:solidFill>
              </a:rPr>
              <a:t> 164. </a:t>
            </a:r>
            <a:endParaRPr lang="sr-Cyrl-RS" altLang="sr-Latn-RS" sz="23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sr-Cyrl-RS" altLang="sr-Latn-RS" sz="2400" dirty="0" smtClean="0">
                <a:solidFill>
                  <a:srgbClr val="FF0000"/>
                </a:solidFill>
              </a:rPr>
              <a:t>    </a:t>
            </a:r>
            <a:r>
              <a:rPr lang="en-US" altLang="sr-Latn-RS" sz="2000" dirty="0" smtClean="0">
                <a:solidFill>
                  <a:srgbClr val="FF0000"/>
                </a:solidFill>
              </a:rPr>
              <a:t>- </a:t>
            </a:r>
            <a:r>
              <a:rPr lang="en-US" altLang="sr-Latn-RS" sz="2000" dirty="0" err="1">
                <a:solidFill>
                  <a:srgbClr val="FF0000"/>
                </a:solidFill>
              </a:rPr>
              <a:t>престанак</a:t>
            </a:r>
            <a:r>
              <a:rPr lang="en-US" altLang="sr-Latn-RS" sz="2000" dirty="0">
                <a:solidFill>
                  <a:srgbClr val="FF0000"/>
                </a:solidFill>
              </a:rPr>
              <a:t> </a:t>
            </a:r>
            <a:r>
              <a:rPr lang="en-US" altLang="sr-Latn-RS" sz="2000" dirty="0" err="1">
                <a:solidFill>
                  <a:srgbClr val="FF0000"/>
                </a:solidFill>
              </a:rPr>
              <a:t>радног</a:t>
            </a:r>
            <a:r>
              <a:rPr lang="en-US" altLang="sr-Latn-RS" sz="2000" dirty="0">
                <a:solidFill>
                  <a:srgbClr val="FF0000"/>
                </a:solidFill>
              </a:rPr>
              <a:t> </a:t>
            </a:r>
            <a:r>
              <a:rPr lang="en-US" altLang="sr-Latn-RS" sz="2000" dirty="0" err="1">
                <a:solidFill>
                  <a:srgbClr val="FF0000"/>
                </a:solidFill>
              </a:rPr>
              <a:t>односа</a:t>
            </a:r>
            <a:r>
              <a:rPr lang="en-US" altLang="sr-Latn-RS" sz="2000" dirty="0">
                <a:solidFill>
                  <a:srgbClr val="FF0000"/>
                </a:solidFill>
              </a:rPr>
              <a:t> </a:t>
            </a:r>
            <a:r>
              <a:rPr lang="sr-Cyrl-RS" altLang="sr-Latn-RS" sz="2000" dirty="0">
                <a:solidFill>
                  <a:srgbClr val="FF0000"/>
                </a:solidFill>
              </a:rPr>
              <a:t>–тачка 1)до 7</a:t>
            </a:r>
            <a:r>
              <a:rPr lang="sr-Cyrl-RS" altLang="sr-Latn-RS" sz="2000" dirty="0" smtClean="0">
                <a:solidFill>
                  <a:srgbClr val="FF0000"/>
                </a:solidFill>
              </a:rPr>
              <a:t>)</a:t>
            </a:r>
            <a:endParaRPr lang="en-US" altLang="sr-Latn-RS" sz="20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sr-Latn-RS" sz="2300" dirty="0">
                <a:solidFill>
                  <a:srgbClr val="FF0000"/>
                </a:solidFill>
              </a:rPr>
              <a:t>	</a:t>
            </a:r>
            <a:r>
              <a:rPr lang="en-US" altLang="sr-Latn-RS" sz="2000" dirty="0">
                <a:solidFill>
                  <a:srgbClr val="FF0000"/>
                </a:solidFill>
              </a:rPr>
              <a:t>- </a:t>
            </a:r>
            <a:r>
              <a:rPr lang="en-US" altLang="sr-Latn-RS" sz="2000" dirty="0" err="1">
                <a:solidFill>
                  <a:srgbClr val="FF0000"/>
                </a:solidFill>
              </a:rPr>
              <a:t>новчана</a:t>
            </a:r>
            <a:r>
              <a:rPr lang="en-US" altLang="sr-Latn-RS" sz="2000" dirty="0">
                <a:solidFill>
                  <a:srgbClr val="FF0000"/>
                </a:solidFill>
              </a:rPr>
              <a:t> </a:t>
            </a:r>
            <a:r>
              <a:rPr lang="en-US" altLang="sr-Latn-RS" sz="2000" dirty="0" err="1">
                <a:solidFill>
                  <a:srgbClr val="FF0000"/>
                </a:solidFill>
              </a:rPr>
              <a:t>казна</a:t>
            </a:r>
            <a:r>
              <a:rPr lang="sr-Cyrl-RS" altLang="sr-Latn-RS" sz="2000" dirty="0">
                <a:solidFill>
                  <a:srgbClr val="FF0000"/>
                </a:solidFill>
              </a:rPr>
              <a:t> </a:t>
            </a:r>
            <a:r>
              <a:rPr lang="sr-Cyrl-RS" altLang="sr-Latn-RS" sz="2000" dirty="0" smtClean="0">
                <a:solidFill>
                  <a:srgbClr val="FF0000"/>
                </a:solidFill>
              </a:rPr>
              <a:t>– тачка </a:t>
            </a:r>
            <a:r>
              <a:rPr lang="sr-Cyrl-RS" altLang="sr-Latn-RS" sz="2000" dirty="0">
                <a:solidFill>
                  <a:srgbClr val="FF0000"/>
                </a:solidFill>
              </a:rPr>
              <a:t>8)до </a:t>
            </a:r>
            <a:r>
              <a:rPr lang="sr-Cyrl-RS" altLang="sr-Latn-RS" sz="2000" dirty="0" smtClean="0">
                <a:solidFill>
                  <a:srgbClr val="FF0000"/>
                </a:solidFill>
              </a:rPr>
              <a:t>18);</a:t>
            </a:r>
            <a:endParaRPr lang="en-US" altLang="sr-Latn-RS" sz="20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sr-Latn-RS" sz="2000" dirty="0">
                <a:solidFill>
                  <a:srgbClr val="FF0000"/>
                </a:solidFill>
              </a:rPr>
              <a:t>	- </a:t>
            </a:r>
            <a:r>
              <a:rPr lang="en-US" altLang="sr-Latn-RS" sz="2000" dirty="0" err="1">
                <a:solidFill>
                  <a:srgbClr val="FF0000"/>
                </a:solidFill>
              </a:rPr>
              <a:t>удаљење</a:t>
            </a:r>
            <a:r>
              <a:rPr lang="en-US" altLang="sr-Latn-RS" sz="2000" dirty="0">
                <a:solidFill>
                  <a:srgbClr val="FF0000"/>
                </a:solidFill>
              </a:rPr>
              <a:t> </a:t>
            </a:r>
            <a:r>
              <a:rPr lang="en-US" altLang="sr-Latn-RS" sz="2000" dirty="0" err="1">
                <a:solidFill>
                  <a:srgbClr val="FF0000"/>
                </a:solidFill>
              </a:rPr>
              <a:t>са</a:t>
            </a:r>
            <a:r>
              <a:rPr lang="en-US" altLang="sr-Latn-RS" sz="2000" dirty="0">
                <a:solidFill>
                  <a:srgbClr val="FF0000"/>
                </a:solidFill>
              </a:rPr>
              <a:t> </a:t>
            </a:r>
            <a:r>
              <a:rPr lang="en-US" altLang="sr-Latn-RS" sz="2000" dirty="0" err="1">
                <a:solidFill>
                  <a:srgbClr val="FF0000"/>
                </a:solidFill>
              </a:rPr>
              <a:t>рада</a:t>
            </a:r>
            <a:r>
              <a:rPr lang="sr-Cyrl-RS" altLang="sr-Latn-RS" sz="2000" dirty="0">
                <a:solidFill>
                  <a:srgbClr val="FF0000"/>
                </a:solidFill>
              </a:rPr>
              <a:t>  - до </a:t>
            </a:r>
            <a:r>
              <a:rPr lang="sr-Cyrl-RS" altLang="sr-Latn-RS" sz="2000" dirty="0" smtClean="0">
                <a:solidFill>
                  <a:srgbClr val="FF0000"/>
                </a:solidFill>
              </a:rPr>
              <a:t>3месеца </a:t>
            </a:r>
          </a:p>
          <a:p>
            <a:pPr>
              <a:lnSpc>
                <a:spcPct val="90000"/>
              </a:lnSpc>
            </a:pPr>
            <a:r>
              <a:rPr lang="en-US" altLang="sr-Latn-RS" sz="2000" dirty="0">
                <a:solidFill>
                  <a:schemeClr val="accent2"/>
                </a:solidFill>
              </a:rPr>
              <a:t>	</a:t>
            </a:r>
            <a:r>
              <a:rPr lang="en-US" altLang="sr-Latn-RS" sz="2000" b="1" dirty="0" err="1" smtClean="0">
                <a:solidFill>
                  <a:schemeClr val="tx1"/>
                </a:solidFill>
              </a:rPr>
              <a:t>За</a:t>
            </a:r>
            <a:r>
              <a:rPr lang="en-US" altLang="sr-Latn-RS" sz="2000" b="1" dirty="0" smtClean="0">
                <a:solidFill>
                  <a:schemeClr val="tx1"/>
                </a:solidFill>
              </a:rPr>
              <a:t> </a:t>
            </a:r>
            <a:r>
              <a:rPr lang="en-US" altLang="sr-Latn-RS" sz="2000" b="1" dirty="0" err="1">
                <a:solidFill>
                  <a:schemeClr val="tx1"/>
                </a:solidFill>
              </a:rPr>
              <a:t>повреду</a:t>
            </a:r>
            <a:r>
              <a:rPr lang="en-US" altLang="sr-Latn-RS" sz="2000" b="1" dirty="0">
                <a:solidFill>
                  <a:schemeClr val="tx1"/>
                </a:solidFill>
              </a:rPr>
              <a:t> </a:t>
            </a:r>
            <a:r>
              <a:rPr lang="en-US" altLang="sr-Latn-RS" sz="2000" b="1" dirty="0" err="1">
                <a:solidFill>
                  <a:schemeClr val="tx1"/>
                </a:solidFill>
              </a:rPr>
              <a:t>забране</a:t>
            </a:r>
            <a:r>
              <a:rPr lang="en-US" altLang="sr-Latn-RS" sz="2000" b="1" dirty="0">
                <a:solidFill>
                  <a:schemeClr val="tx1"/>
                </a:solidFill>
              </a:rPr>
              <a:t> </a:t>
            </a:r>
            <a:r>
              <a:rPr lang="en-US" altLang="sr-Latn-RS" sz="2000" b="1" dirty="0" err="1">
                <a:solidFill>
                  <a:schemeClr val="tx1"/>
                </a:solidFill>
              </a:rPr>
              <a:t>из</a:t>
            </a:r>
            <a:r>
              <a:rPr lang="en-US" altLang="sr-Latn-RS" sz="2000" b="1" dirty="0">
                <a:solidFill>
                  <a:schemeClr val="tx1"/>
                </a:solidFill>
              </a:rPr>
              <a:t> </a:t>
            </a:r>
            <a:r>
              <a:rPr lang="en-US" altLang="sr-Latn-RS" sz="2000" b="1" dirty="0" err="1">
                <a:solidFill>
                  <a:schemeClr val="tx1"/>
                </a:solidFill>
              </a:rPr>
              <a:t>члана</a:t>
            </a:r>
            <a:r>
              <a:rPr lang="en-US" altLang="sr-Latn-RS" sz="2000" b="1" dirty="0">
                <a:solidFill>
                  <a:schemeClr val="tx1"/>
                </a:solidFill>
              </a:rPr>
              <a:t> 112. </a:t>
            </a:r>
            <a:r>
              <a:rPr lang="sr-Cyrl-RS" altLang="sr-Latn-RS" sz="2000" b="1" dirty="0">
                <a:solidFill>
                  <a:schemeClr val="tx1"/>
                </a:solidFill>
              </a:rPr>
              <a:t>први </a:t>
            </a:r>
            <a:r>
              <a:rPr lang="en-US" altLang="sr-Latn-RS" sz="2000" b="1" dirty="0" err="1">
                <a:solidFill>
                  <a:schemeClr val="tx1"/>
                </a:solidFill>
              </a:rPr>
              <a:t>пут</a:t>
            </a:r>
            <a:endParaRPr lang="en-US" altLang="sr-Latn-RS" sz="20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sr-Latn-RS" sz="2000" dirty="0">
                <a:solidFill>
                  <a:schemeClr val="accent2"/>
                </a:solidFill>
              </a:rPr>
              <a:t>	</a:t>
            </a:r>
            <a:r>
              <a:rPr lang="en-US" altLang="sr-Latn-RS" sz="2000" dirty="0">
                <a:solidFill>
                  <a:srgbClr val="FF0000"/>
                </a:solidFill>
              </a:rPr>
              <a:t>- </a:t>
            </a:r>
            <a:r>
              <a:rPr lang="en-US" altLang="sr-Latn-RS" sz="2000" dirty="0" err="1">
                <a:solidFill>
                  <a:srgbClr val="FF0000"/>
                </a:solidFill>
              </a:rPr>
              <a:t>новчана</a:t>
            </a:r>
            <a:r>
              <a:rPr lang="en-US" altLang="sr-Latn-RS" sz="2000" dirty="0">
                <a:solidFill>
                  <a:srgbClr val="FF0000"/>
                </a:solidFill>
              </a:rPr>
              <a:t> </a:t>
            </a:r>
            <a:r>
              <a:rPr lang="en-US" altLang="sr-Latn-RS" sz="2000" dirty="0" err="1">
                <a:solidFill>
                  <a:srgbClr val="FF0000"/>
                </a:solidFill>
              </a:rPr>
              <a:t>казна</a:t>
            </a:r>
            <a:r>
              <a:rPr lang="en-US" altLang="sr-Latn-RS" sz="2000" dirty="0">
                <a:solidFill>
                  <a:srgbClr val="FF0000"/>
                </a:solidFill>
              </a:rPr>
              <a:t> </a:t>
            </a:r>
            <a:r>
              <a:rPr lang="en-US" altLang="sr-Latn-RS" sz="2000" dirty="0" err="1">
                <a:solidFill>
                  <a:srgbClr val="FF0000"/>
                </a:solidFill>
              </a:rPr>
              <a:t>или</a:t>
            </a:r>
            <a:endParaRPr lang="en-US" altLang="sr-Latn-RS" sz="20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sr-Latn-RS" sz="2000" dirty="0">
                <a:solidFill>
                  <a:srgbClr val="FF0000"/>
                </a:solidFill>
              </a:rPr>
              <a:t>	- </a:t>
            </a:r>
            <a:r>
              <a:rPr lang="en-US" altLang="sr-Latn-RS" sz="2000" dirty="0" err="1">
                <a:solidFill>
                  <a:srgbClr val="FF0000"/>
                </a:solidFill>
              </a:rPr>
              <a:t>привремено</a:t>
            </a:r>
            <a:r>
              <a:rPr lang="en-US" altLang="sr-Latn-RS" sz="2000" dirty="0">
                <a:solidFill>
                  <a:srgbClr val="FF0000"/>
                </a:solidFill>
              </a:rPr>
              <a:t> </a:t>
            </a:r>
            <a:r>
              <a:rPr lang="en-US" altLang="sr-Latn-RS" sz="2000" dirty="0" err="1">
                <a:solidFill>
                  <a:srgbClr val="FF0000"/>
                </a:solidFill>
              </a:rPr>
              <a:t>удаљење</a:t>
            </a:r>
            <a:r>
              <a:rPr lang="en-US" altLang="sr-Latn-RS" sz="2000" dirty="0">
                <a:solidFill>
                  <a:srgbClr val="FF0000"/>
                </a:solidFill>
              </a:rPr>
              <a:t> </a:t>
            </a:r>
            <a:r>
              <a:rPr lang="en-US" altLang="sr-Latn-RS" sz="2000" dirty="0" err="1">
                <a:solidFill>
                  <a:srgbClr val="FF0000"/>
                </a:solidFill>
              </a:rPr>
              <a:t>са</a:t>
            </a:r>
            <a:r>
              <a:rPr lang="en-US" altLang="sr-Latn-RS" sz="2000" dirty="0">
                <a:solidFill>
                  <a:srgbClr val="FF0000"/>
                </a:solidFill>
              </a:rPr>
              <a:t> </a:t>
            </a:r>
            <a:r>
              <a:rPr lang="en-US" altLang="sr-Latn-RS" sz="2000" dirty="0" err="1">
                <a:solidFill>
                  <a:srgbClr val="FF0000"/>
                </a:solidFill>
              </a:rPr>
              <a:t>рада</a:t>
            </a:r>
            <a:r>
              <a:rPr lang="en-US" altLang="sr-Latn-RS" sz="2000" dirty="0">
                <a:solidFill>
                  <a:srgbClr val="FF0000"/>
                </a:solidFill>
              </a:rPr>
              <a:t> 3 </a:t>
            </a:r>
            <a:r>
              <a:rPr lang="en-US" altLang="sr-Latn-RS" sz="2000" dirty="0" err="1">
                <a:solidFill>
                  <a:srgbClr val="FF0000"/>
                </a:solidFill>
              </a:rPr>
              <a:t>месеца</a:t>
            </a:r>
            <a:endParaRPr lang="sr-Cyrl-RS" altLang="sr-Latn-RS" sz="20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sr-Latn-RS" sz="2000" b="1" dirty="0" err="1">
                <a:solidFill>
                  <a:schemeClr val="tx1"/>
                </a:solidFill>
              </a:rPr>
              <a:t>За</a:t>
            </a:r>
            <a:r>
              <a:rPr lang="en-US" altLang="sr-Latn-RS" sz="2000" b="1" dirty="0">
                <a:solidFill>
                  <a:schemeClr val="tx1"/>
                </a:solidFill>
              </a:rPr>
              <a:t> </a:t>
            </a:r>
            <a:r>
              <a:rPr lang="en-US" altLang="sr-Latn-RS" sz="2000" b="1" dirty="0" err="1">
                <a:solidFill>
                  <a:schemeClr val="tx1"/>
                </a:solidFill>
              </a:rPr>
              <a:t>повреду</a:t>
            </a:r>
            <a:r>
              <a:rPr lang="en-US" altLang="sr-Latn-RS" sz="2000" b="1" dirty="0">
                <a:solidFill>
                  <a:schemeClr val="tx1"/>
                </a:solidFill>
              </a:rPr>
              <a:t> </a:t>
            </a:r>
            <a:r>
              <a:rPr lang="en-US" altLang="sr-Latn-RS" sz="2000" b="1" dirty="0" err="1">
                <a:solidFill>
                  <a:schemeClr val="tx1"/>
                </a:solidFill>
              </a:rPr>
              <a:t>законске</a:t>
            </a:r>
            <a:r>
              <a:rPr lang="en-US" altLang="sr-Latn-RS" sz="2000" b="1" dirty="0">
                <a:solidFill>
                  <a:schemeClr val="tx1"/>
                </a:solidFill>
              </a:rPr>
              <a:t> </a:t>
            </a:r>
            <a:r>
              <a:rPr lang="en-US" altLang="sr-Latn-RS" sz="2000" b="1" dirty="0" err="1">
                <a:solidFill>
                  <a:schemeClr val="tx1"/>
                </a:solidFill>
              </a:rPr>
              <a:t>забране</a:t>
            </a:r>
            <a:r>
              <a:rPr lang="en-US" altLang="sr-Latn-RS" sz="2000" b="1" dirty="0">
                <a:solidFill>
                  <a:schemeClr val="tx1"/>
                </a:solidFill>
              </a:rPr>
              <a:t> </a:t>
            </a:r>
            <a:r>
              <a:rPr lang="en-US" altLang="sr-Latn-RS" sz="2000" b="1" dirty="0" err="1">
                <a:solidFill>
                  <a:schemeClr val="tx1"/>
                </a:solidFill>
              </a:rPr>
              <a:t>из</a:t>
            </a:r>
            <a:r>
              <a:rPr lang="en-US" altLang="sr-Latn-RS" sz="2000" b="1" dirty="0">
                <a:solidFill>
                  <a:schemeClr val="tx1"/>
                </a:solidFill>
              </a:rPr>
              <a:t> </a:t>
            </a:r>
            <a:r>
              <a:rPr lang="en-US" altLang="sr-Latn-RS" sz="2000" b="1" dirty="0" err="1">
                <a:solidFill>
                  <a:schemeClr val="tx1"/>
                </a:solidFill>
              </a:rPr>
              <a:t>чл</a:t>
            </a:r>
            <a:r>
              <a:rPr lang="en-US" altLang="sr-Latn-RS" sz="2000" b="1" dirty="0">
                <a:solidFill>
                  <a:schemeClr val="tx1"/>
                </a:solidFill>
              </a:rPr>
              <a:t>. 110, 111. и 113. и </a:t>
            </a:r>
            <a:r>
              <a:rPr lang="en-US" altLang="sr-Latn-RS" sz="2000" b="1" dirty="0" err="1">
                <a:solidFill>
                  <a:schemeClr val="tx1"/>
                </a:solidFill>
              </a:rPr>
              <a:t>други</a:t>
            </a:r>
            <a:r>
              <a:rPr lang="en-US" altLang="sr-Latn-RS" sz="2000" b="1" dirty="0">
                <a:solidFill>
                  <a:schemeClr val="tx1"/>
                </a:solidFill>
              </a:rPr>
              <a:t> </a:t>
            </a:r>
            <a:r>
              <a:rPr lang="en-US" altLang="sr-Latn-RS" sz="2000" b="1" dirty="0" err="1">
                <a:solidFill>
                  <a:schemeClr val="tx1"/>
                </a:solidFill>
              </a:rPr>
              <a:t>пут</a:t>
            </a:r>
            <a:r>
              <a:rPr lang="en-US" altLang="sr-Latn-RS" sz="2000" b="1" dirty="0">
                <a:solidFill>
                  <a:schemeClr val="tx1"/>
                </a:solidFill>
              </a:rPr>
              <a:t> </a:t>
            </a:r>
            <a:r>
              <a:rPr lang="en-US" altLang="sr-Latn-RS" sz="2000" b="1" dirty="0" err="1">
                <a:solidFill>
                  <a:schemeClr val="tx1"/>
                </a:solidFill>
              </a:rPr>
              <a:t>из</a:t>
            </a:r>
            <a:r>
              <a:rPr lang="en-US" altLang="sr-Latn-RS" sz="2000" b="1" dirty="0">
                <a:solidFill>
                  <a:schemeClr val="tx1"/>
                </a:solidFill>
              </a:rPr>
              <a:t> </a:t>
            </a:r>
            <a:r>
              <a:rPr lang="en-US" altLang="sr-Latn-RS" sz="2000" b="1" dirty="0" err="1" smtClean="0">
                <a:solidFill>
                  <a:schemeClr val="tx1"/>
                </a:solidFill>
              </a:rPr>
              <a:t>чл</a:t>
            </a:r>
            <a:r>
              <a:rPr lang="sr-Cyrl-RS" altLang="sr-Latn-RS" sz="2000" b="1" dirty="0" smtClean="0">
                <a:solidFill>
                  <a:schemeClr val="tx1"/>
                </a:solidFill>
              </a:rPr>
              <a:t>.</a:t>
            </a:r>
            <a:r>
              <a:rPr lang="en-US" altLang="sr-Latn-RS" sz="2000" b="1" dirty="0" smtClean="0">
                <a:solidFill>
                  <a:schemeClr val="tx1"/>
                </a:solidFill>
              </a:rPr>
              <a:t>112</a:t>
            </a:r>
            <a:r>
              <a:rPr lang="en-US" altLang="sr-Latn-RS" sz="2000" b="1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sr-Latn-RS" sz="2000" dirty="0">
                <a:solidFill>
                  <a:schemeClr val="accent2"/>
                </a:solidFill>
              </a:rPr>
              <a:t>	</a:t>
            </a:r>
            <a:r>
              <a:rPr lang="en-US" altLang="sr-Latn-RS" sz="2000" dirty="0">
                <a:solidFill>
                  <a:srgbClr val="FF0000"/>
                </a:solidFill>
              </a:rPr>
              <a:t>- </a:t>
            </a:r>
            <a:r>
              <a:rPr lang="en-US" altLang="sr-Latn-RS" sz="2000" dirty="0" err="1">
                <a:solidFill>
                  <a:srgbClr val="FF0000"/>
                </a:solidFill>
              </a:rPr>
              <a:t>престанак</a:t>
            </a:r>
            <a:r>
              <a:rPr lang="en-US" altLang="sr-Latn-RS" sz="2000" dirty="0">
                <a:solidFill>
                  <a:srgbClr val="FF0000"/>
                </a:solidFill>
              </a:rPr>
              <a:t> </a:t>
            </a:r>
            <a:r>
              <a:rPr lang="en-US" altLang="sr-Latn-RS" sz="2000" dirty="0" err="1">
                <a:solidFill>
                  <a:srgbClr val="FF0000"/>
                </a:solidFill>
              </a:rPr>
              <a:t>радног</a:t>
            </a:r>
            <a:r>
              <a:rPr lang="en-US" altLang="sr-Latn-RS" sz="2000" dirty="0">
                <a:solidFill>
                  <a:srgbClr val="FF0000"/>
                </a:solidFill>
              </a:rPr>
              <a:t> </a:t>
            </a:r>
            <a:r>
              <a:rPr lang="en-US" altLang="sr-Latn-RS" sz="2000" dirty="0" err="1">
                <a:solidFill>
                  <a:srgbClr val="FF0000"/>
                </a:solidFill>
              </a:rPr>
              <a:t>односа</a:t>
            </a:r>
            <a:endParaRPr lang="sr-Latn-RS" altLang="sr-Latn-R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77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13164" y="685800"/>
            <a:ext cx="8528858" cy="914400"/>
          </a:xfrm>
        </p:spPr>
        <p:txBody>
          <a:bodyPr/>
          <a:lstStyle/>
          <a:p>
            <a:pPr algn="ctr" eaLnBrk="1" hangingPunct="1"/>
            <a:r>
              <a:rPr lang="sr-Cyrl-CS" altLang="sr-Latn-RS" sz="3200" b="1" dirty="0" smtClean="0"/>
              <a:t/>
            </a:r>
            <a:br>
              <a:rPr lang="sr-Cyrl-CS" altLang="sr-Latn-RS" sz="3200" b="1" dirty="0" smtClean="0"/>
            </a:br>
            <a:r>
              <a:rPr lang="sr-Cyrl-CS" altLang="sr-Latn-RS" sz="3200" b="1" dirty="0" smtClean="0"/>
              <a:t>Правна </a:t>
            </a:r>
            <a:r>
              <a:rPr lang="sr-Cyrl-CS" altLang="sr-Latn-RS" sz="3200" b="1" dirty="0"/>
              <a:t>заштита запослених</a:t>
            </a:r>
            <a:br>
              <a:rPr lang="sr-Cyrl-CS" altLang="sr-Latn-RS" sz="3200" b="1" dirty="0"/>
            </a:br>
            <a:endParaRPr lang="en-US" altLang="sr-Latn-RS" sz="32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3411" y="2560320"/>
            <a:ext cx="9759141" cy="368808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altLang="sr-Latn-RS" sz="2400" dirty="0"/>
              <a:t>Право запосленог на </a:t>
            </a:r>
            <a:r>
              <a:rPr lang="ru-RU" altLang="sr-Latn-RS" sz="2400" b="1"/>
              <a:t>жалбу</a:t>
            </a:r>
            <a:r>
              <a:rPr lang="ru-RU" altLang="sr-Latn-RS" sz="2400"/>
              <a:t> </a:t>
            </a:r>
            <a:r>
              <a:rPr lang="ru-RU" altLang="sr-Latn-RS" sz="2400" smtClean="0"/>
              <a:t>школском одбору на </a:t>
            </a:r>
            <a:r>
              <a:rPr lang="ru-RU" altLang="sr-Latn-RS" sz="2400" dirty="0"/>
              <a:t>решење директора о остваривању права, обавеза и одговорности – рок од 15 дана </a:t>
            </a:r>
          </a:p>
          <a:p>
            <a:pPr eaLnBrk="1" hangingPunct="1"/>
            <a:r>
              <a:rPr lang="ru-RU" altLang="sr-Latn-RS" sz="2400" dirty="0"/>
              <a:t>Обавеза решавања у 2. степену – рок 15 дана </a:t>
            </a:r>
          </a:p>
          <a:p>
            <a:pPr eaLnBrk="1" hangingPunct="1"/>
            <a:r>
              <a:rPr lang="ru-RU" altLang="sr-Latn-RS" sz="2400" dirty="0"/>
              <a:t>Одбацује, усваја или одбија жалбу</a:t>
            </a:r>
          </a:p>
          <a:p>
            <a:pPr eaLnBrk="1" hangingPunct="1"/>
            <a:r>
              <a:rPr lang="ru-RU" altLang="sr-Latn-RS" sz="2400" dirty="0"/>
              <a:t>Тужба надлежном суду – рок 30 дана од дана истека рока за доношење или достављање решења</a:t>
            </a:r>
          </a:p>
          <a:p>
            <a:pPr eaLnBrk="1" hangingPunct="1"/>
            <a:r>
              <a:rPr lang="ru-RU" altLang="sr-Latn-RS" sz="2400" dirty="0"/>
              <a:t>Тужбом се морају обухватити првостепено и другостепено решење</a:t>
            </a:r>
            <a:endParaRPr lang="en-US" altLang="sr-Latn-RS" sz="2400" dirty="0"/>
          </a:p>
          <a:p>
            <a:pPr eaLnBrk="1" hangingPunct="1"/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9837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ru-RU" b="1" dirty="0"/>
              <a:t>ОВАЈ ЛИСТИЋ НАМЕЊЕН ЈЕ ВАМА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4440" y="2603500"/>
            <a:ext cx="8884920" cy="3416300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У њему су наведена, као подсетник, Вашa</a:t>
            </a:r>
            <a:r>
              <a:rPr lang="en-US" sz="2800" dirty="0"/>
              <a:t> </a:t>
            </a:r>
            <a:r>
              <a:rPr lang="ru-RU" sz="2800" dirty="0"/>
              <a:t>права, обавезе и одговорности прописана Законом о</a:t>
            </a:r>
            <a:r>
              <a:rPr lang="en-US" sz="2800" dirty="0"/>
              <a:t> </a:t>
            </a:r>
            <a:r>
              <a:rPr lang="ru-RU" sz="2800" dirty="0"/>
              <a:t>основама система образовања и васпитања које имате као</a:t>
            </a:r>
            <a:r>
              <a:rPr lang="en-US" sz="2800" dirty="0"/>
              <a:t> </a:t>
            </a:r>
            <a:r>
              <a:rPr lang="ru-RU" sz="2800" dirty="0"/>
              <a:t>наставник/ица и </a:t>
            </a:r>
          </a:p>
          <a:p>
            <a:r>
              <a:rPr lang="ru-RU" sz="2800" b="1" dirty="0"/>
              <a:t>Ко може да помогне у решавању</a:t>
            </a:r>
            <a:r>
              <a:rPr lang="en-US" sz="2800" b="1" dirty="0"/>
              <a:t> </a:t>
            </a:r>
            <a:r>
              <a:rPr lang="ru-RU" sz="2800" b="1" dirty="0"/>
              <a:t>неких ситуација које се могу догодити у школи и коме можете да се обратите уколико су Ваша права угрожена</a:t>
            </a:r>
          </a:p>
        </p:txBody>
      </p:sp>
    </p:spTree>
    <p:extLst>
      <p:ext uri="{BB962C8B-B14F-4D97-AF65-F5344CB8AC3E}">
        <p14:creationId xmlns:p14="http://schemas.microsoft.com/office/powerpoint/2010/main" val="2302916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644" y="606830"/>
            <a:ext cx="10000211" cy="1346662"/>
          </a:xfrm>
        </p:spPr>
        <p:txBody>
          <a:bodyPr/>
          <a:lstStyle/>
          <a:p>
            <a:pPr algn="ctr"/>
            <a:r>
              <a:rPr lang="sr-Cyrl-RS" b="1" dirty="0"/>
              <a:t>ПОШТОВАНИ/</a:t>
            </a:r>
            <a:r>
              <a:rPr lang="en-US" b="1" dirty="0"/>
              <a:t>A</a:t>
            </a:r>
            <a:r>
              <a:rPr lang="sr-Cyrl-RS" b="1" dirty="0"/>
              <a:t> НАСТАВНИЧЕ/</a:t>
            </a:r>
            <a:br>
              <a:rPr lang="sr-Cyrl-RS" b="1" dirty="0"/>
            </a:br>
            <a:r>
              <a:rPr lang="sr-Cyrl-RS" b="1" dirty="0"/>
              <a:t>НАСТАВНИЦЕ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3200" b="1" dirty="0"/>
              <a:t>Ваш</a:t>
            </a:r>
            <a:r>
              <a:rPr lang="en-US" sz="3200" b="1" dirty="0"/>
              <a:t>a </a:t>
            </a:r>
            <a:r>
              <a:rPr lang="sr-Cyrl-RS" sz="3200" b="1" dirty="0"/>
              <a:t>права, обавезе и</a:t>
            </a:r>
          </a:p>
          <a:p>
            <a:pPr marL="0" indent="0" algn="ctr">
              <a:buNone/>
            </a:pPr>
            <a:r>
              <a:rPr lang="sr-Cyrl-RS" sz="3200" b="1" dirty="0"/>
              <a:t>одговорности које имате као</a:t>
            </a:r>
          </a:p>
          <a:p>
            <a:pPr marL="0" indent="0" algn="ctr">
              <a:buNone/>
            </a:pPr>
            <a:r>
              <a:rPr lang="ru-RU" sz="3200" b="1" dirty="0"/>
              <a:t>наставник/ица </a:t>
            </a:r>
            <a:r>
              <a:rPr lang="ru-RU" sz="3200" b="1" dirty="0">
                <a:solidFill>
                  <a:srgbClr val="FF0000"/>
                </a:solidFill>
              </a:rPr>
              <a:t>могу да помогну у</a:t>
            </a:r>
          </a:p>
          <a:p>
            <a:pPr marL="0" indent="0" algn="ctr">
              <a:buNone/>
            </a:pPr>
            <a:r>
              <a:rPr lang="ru-RU" sz="3200" b="1" dirty="0">
                <a:solidFill>
                  <a:srgbClr val="FF0000"/>
                </a:solidFill>
              </a:rPr>
              <a:t>решавању неких ситуација</a:t>
            </a:r>
            <a:r>
              <a:rPr lang="ru-RU" sz="3200" b="1" dirty="0"/>
              <a:t> које се</a:t>
            </a:r>
          </a:p>
          <a:p>
            <a:pPr marL="0" indent="0" algn="ctr">
              <a:buNone/>
            </a:pPr>
            <a:r>
              <a:rPr lang="sr-Cyrl-RS" sz="3200" b="1" dirty="0"/>
              <a:t>могу догодити у школи.</a:t>
            </a:r>
          </a:p>
        </p:txBody>
      </p:sp>
    </p:spTree>
    <p:extLst>
      <p:ext uri="{BB962C8B-B14F-4D97-AF65-F5344CB8AC3E}">
        <p14:creationId xmlns:p14="http://schemas.microsoft.com/office/powerpoint/2010/main" val="835916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98022"/>
            <a:ext cx="8761413" cy="1188720"/>
          </a:xfrm>
        </p:spPr>
        <p:txBody>
          <a:bodyPr/>
          <a:lstStyle/>
          <a:p>
            <a:pPr algn="ctr"/>
            <a:r>
              <a:rPr lang="sr-Cyrl-RS" b="1" dirty="0"/>
              <a:t>Ситуације у школи са којима можете да се суочите: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499"/>
            <a:ext cx="10000726" cy="4063308"/>
          </a:xfrm>
        </p:spPr>
        <p:txBody>
          <a:bodyPr>
            <a:normAutofit/>
          </a:bodyPr>
          <a:lstStyle/>
          <a:p>
            <a:r>
              <a:rPr lang="ru-RU" b="1" dirty="0"/>
              <a:t>1. НАСИЉЕ ИЛИ УЗНЕМИРАВАЊЕ </a:t>
            </a:r>
          </a:p>
          <a:p>
            <a:pPr marL="0" indent="0">
              <a:buNone/>
            </a:pPr>
            <a:r>
              <a:rPr lang="ru-RU" dirty="0"/>
              <a:t>Ако Вас други запослени, ученик или родитељ – физички или вербално нападне, или Вам намерно наносе штету</a:t>
            </a:r>
          </a:p>
          <a:p>
            <a:r>
              <a:rPr lang="ru-RU" b="1" dirty="0"/>
              <a:t>2. ПОВРЕДЕ ПРАВА ИЗ РАДНОГ ОДНОСА </a:t>
            </a:r>
          </a:p>
          <a:p>
            <a:pPr marL="0" indent="0">
              <a:buNone/>
            </a:pPr>
            <a:r>
              <a:rPr lang="ru-RU" dirty="0"/>
              <a:t>Ако директор школе оспорава и/или угрожава Ваша права из </a:t>
            </a:r>
            <a:r>
              <a:rPr lang="sr-Cyrl-RS" dirty="0"/>
              <a:t>радног односа</a:t>
            </a:r>
          </a:p>
          <a:p>
            <a:r>
              <a:rPr lang="ru-RU" b="1" dirty="0"/>
              <a:t>3. ДИСКРИМИНАЦИЈА ИЛИ ПРЕДРАСУДЕ </a:t>
            </a:r>
          </a:p>
          <a:p>
            <a:pPr marL="0" indent="0">
              <a:buNone/>
            </a:pPr>
            <a:r>
              <a:rPr lang="ru-RU" dirty="0"/>
              <a:t>Ако доживљавате неправду на основу расе, етничке припадности, пола, религије или инвалидности</a:t>
            </a:r>
          </a:p>
          <a:p>
            <a:r>
              <a:rPr lang="ru-RU" b="1" dirty="0"/>
              <a:t>4. КОРУПЦИЈА </a:t>
            </a:r>
          </a:p>
          <a:p>
            <a:pPr marL="0" indent="0">
              <a:buNone/>
            </a:pPr>
            <a:r>
              <a:rPr lang="ru-RU" dirty="0"/>
              <a:t>Ако приметите да неко од запослених у школи учествује у миту, фаворизму или злоупотреби службеног положаја или школске имовине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97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86740"/>
            <a:ext cx="8761413" cy="1394460"/>
          </a:xfrm>
        </p:spPr>
        <p:txBody>
          <a:bodyPr/>
          <a:lstStyle/>
          <a:p>
            <a:pPr algn="ctr"/>
            <a:r>
              <a:rPr lang="sr-Cyrl-RS" b="1" dirty="0"/>
              <a:t>Коме можете да се обратите:</a:t>
            </a:r>
            <a:br>
              <a:rPr lang="sr-Cyrl-RS" b="1" dirty="0"/>
            </a:br>
            <a:r>
              <a:rPr lang="sr-Cyrl-RS" b="1" dirty="0"/>
              <a:t>1. НИВО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b="1" dirty="0"/>
              <a:t> </a:t>
            </a:r>
            <a:r>
              <a:rPr lang="sr-Cyrl-RS" sz="3200" b="1" dirty="0"/>
              <a:t>Директору школе</a:t>
            </a:r>
          </a:p>
          <a:p>
            <a:pPr marL="0" indent="0">
              <a:buNone/>
            </a:pPr>
            <a:r>
              <a:rPr lang="ru-RU" sz="3200" dirty="0"/>
              <a:t>Разговарајте прво са директором у вези са  наставом, непосредним радом са ученицима, ваннаставним активностима и правима из радног односа</a:t>
            </a: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35262329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FA164-6D20-E27F-44C8-B35C16019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/>
              <a:t>2. НИВО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48645-3305-0227-B85A-6F50D3F1B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RS" sz="3200" b="1" dirty="0"/>
              <a:t>Школском одбору</a:t>
            </a:r>
          </a:p>
          <a:p>
            <a:pPr marL="0" indent="0">
              <a:buNone/>
            </a:pPr>
            <a:r>
              <a:rPr lang="ru-RU" sz="3200" dirty="0"/>
              <a:t>Ако директор школе не одговори или одговори а Ви нисте задовољни и желите да уложите жалбу на његово решење, обратите се школском одбору</a:t>
            </a:r>
          </a:p>
          <a:p>
            <a:pPr marL="0" indent="0">
              <a:buNone/>
            </a:pPr>
            <a:r>
              <a:rPr lang="ru-RU" sz="3200" dirty="0"/>
              <a:t>Школски одбор одлучује у року од 15 дана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588851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3D574-9993-A59D-4E0D-BD59E4A5E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/>
              <a:t>3. НИВО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3871D-19F3-0014-BF6F-D4CA20DC1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z="3200" b="1" dirty="0"/>
              <a:t> Општинској/градској/покрајинској просветној инспекцији</a:t>
            </a:r>
          </a:p>
          <a:p>
            <a:pPr marL="0" indent="0">
              <a:buNone/>
            </a:pPr>
            <a:r>
              <a:rPr lang="ru-RU" sz="3200" dirty="0"/>
              <a:t>Ако директор школе не одговори адекватно или школски одбор не поступи по Вашој </a:t>
            </a:r>
            <a:r>
              <a:rPr lang="sr-Cyrl-RS" sz="3200" dirty="0"/>
              <a:t>жалби, обратите се општинској/градској/покрајинској просветној инспекцији.</a:t>
            </a:r>
            <a:endParaRPr lang="en-US" sz="32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226541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DC20B-85EA-9FF0-F1C6-8D440D43A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/>
              <a:t>4. НИВО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10245-2705-EB9B-159E-5BEF42A8D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3200" b="1" dirty="0"/>
              <a:t>Републичкој просветној инспекцији</a:t>
            </a:r>
          </a:p>
          <a:p>
            <a:pPr marL="0" indent="0">
              <a:buNone/>
            </a:pPr>
            <a:r>
              <a:rPr lang="ru-RU" sz="3200" dirty="0"/>
              <a:t>Ако притужба и даље није задовољавајуће решена, можете контактирати републичку инспекцију, која је задужена за надзор над радом школа у</a:t>
            </a:r>
            <a:r>
              <a:rPr lang="sr-Cyrl-RS" sz="3200" dirty="0"/>
              <a:t> целој Србији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761205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/>
              <a:t>5. НИВО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b="1" dirty="0"/>
              <a:t>Полицији</a:t>
            </a:r>
          </a:p>
          <a:p>
            <a:pPr marL="0" indent="0">
              <a:buNone/>
            </a:pPr>
            <a:r>
              <a:rPr lang="sr-Cyrl-RS" sz="3200" dirty="0"/>
              <a:t>Када се осећате да вам је угрожена безбедност или када је једини меродавни орган изван система просвете, можете контактирати локалну полицију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511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8BEAA-31E8-19B8-7D81-C5C9DAD2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/>
              <a:t>6. НИВО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655B9-C60F-9451-6634-D14224CF7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sz="3200" b="1" dirty="0"/>
              <a:t>Надлежном суду</a:t>
            </a:r>
          </a:p>
          <a:p>
            <a:pPr marL="0" indent="0">
              <a:buNone/>
            </a:pPr>
            <a:r>
              <a:rPr lang="ru-RU" sz="3200" dirty="0"/>
              <a:t>Када сви претходни нивои нису решили адекватно проблем, можете се обратити надлежном суду</a:t>
            </a:r>
            <a:endParaRPr lang="en-US" sz="3200" dirty="0"/>
          </a:p>
          <a:p>
            <a:pPr marL="0" indent="0">
              <a:buNone/>
            </a:pPr>
            <a:r>
              <a:rPr lang="sr-Cyrl-RS" sz="3200" dirty="0"/>
              <a:t>Рок - 30 дана од дана добијања решења школског одбора који је одлучивао у другом степену,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18769179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“Чувам те”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05860"/>
          </a:xfrm>
        </p:spPr>
        <p:txBody>
          <a:bodyPr>
            <a:noAutofit/>
          </a:bodyPr>
          <a:lstStyle/>
          <a:p>
            <a:r>
              <a:rPr lang="ru-RU" sz="2400" b="1" dirty="0"/>
              <a:t>“Чувам те” је национална платформа за превенцију и сузбијање насиља</a:t>
            </a:r>
          </a:p>
          <a:p>
            <a:pPr marL="0" indent="0">
              <a:buNone/>
            </a:pPr>
            <a:r>
              <a:rPr lang="ru-RU" sz="2400" b="1" dirty="0"/>
              <a:t>	које укључује децу.</a:t>
            </a:r>
          </a:p>
          <a:p>
            <a:r>
              <a:rPr lang="ru-RU" sz="2400" b="1" dirty="0"/>
              <a:t> </a:t>
            </a:r>
            <a:r>
              <a:rPr lang="ru-RU" sz="2400" dirty="0"/>
              <a:t>Такође, служи у борби против насиља према </a:t>
            </a:r>
            <a:r>
              <a:rPr lang="sr-Cyrl-RS" sz="2400" dirty="0"/>
              <a:t>свим запосленима у установама образовања и васпитања широм </a:t>
            </a:r>
            <a:r>
              <a:rPr lang="ru-RU" sz="2400" dirty="0"/>
              <a:t>Србије. </a:t>
            </a:r>
          </a:p>
          <a:p>
            <a:r>
              <a:rPr lang="ru-RU" sz="2400" dirty="0"/>
              <a:t>На платформи можете да поднесете пријаву, али и да се </a:t>
            </a:r>
            <a:r>
              <a:rPr lang="sr-Cyrl-RS" sz="2400" dirty="0"/>
              <a:t>информишете о облицима насиља, препознавања злостављања и занемаривања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57655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3200" b="1" dirty="0"/>
              <a:t>Наставници и директори су </a:t>
            </a:r>
            <a:r>
              <a:rPr lang="ru-RU" sz="3200" b="1" dirty="0"/>
              <a:t>у обавези да поступају по </a:t>
            </a:r>
            <a:r>
              <a:rPr lang="sr-Cyrl-RS" sz="3200" b="1" dirty="0"/>
              <a:t>пријавама које пристигну са платформе “Чувам те”, као </a:t>
            </a:r>
            <a:r>
              <a:rPr lang="ru-RU" sz="3200" b="1" dirty="0"/>
              <a:t>и да све интерне пријаве </a:t>
            </a:r>
            <a:r>
              <a:rPr lang="sr-Cyrl-RS" sz="3200" b="1" dirty="0"/>
              <a:t>евидентирају у том систему.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52910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D2B1E-C46C-2693-5A17-B197282D5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/>
              <a:t/>
            </a:r>
            <a:br>
              <a:rPr lang="sr-Cyrl-RS" b="1" dirty="0"/>
            </a:br>
            <a:r>
              <a:rPr lang="sr-Cyrl-RS" b="1" dirty="0"/>
              <a:t>Права из радног односа:</a:t>
            </a:r>
            <a:br>
              <a:rPr lang="sr-Cyrl-RS" b="1" dirty="0"/>
            </a:br>
            <a:endParaRPr lang="sr-Latn-R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0ACB6-1F48-AC16-548B-89B625C5B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953" y="2388092"/>
            <a:ext cx="9813984" cy="4065973"/>
          </a:xfrm>
        </p:spPr>
        <p:txBody>
          <a:bodyPr>
            <a:normAutofit fontScale="92500"/>
          </a:bodyPr>
          <a:lstStyle/>
          <a:p>
            <a:r>
              <a:rPr lang="sr-Cyrl-RS" sz="2000" b="1" dirty="0"/>
              <a:t>Право на рад;</a:t>
            </a:r>
          </a:p>
          <a:p>
            <a:r>
              <a:rPr lang="sr-Cyrl-RS" sz="2000" b="1" dirty="0"/>
              <a:t>Право на преузимање  са листе лица за чијим је радом престала потреба </a:t>
            </a:r>
          </a:p>
          <a:p>
            <a:r>
              <a:rPr lang="sr-Cyrl-RS" sz="2000" b="1" dirty="0"/>
              <a:t>Право да заснујете радни однос  ако испуњавате услове из чл 139,</a:t>
            </a:r>
          </a:p>
          <a:p>
            <a:r>
              <a:rPr lang="sr-Cyrl-RS" sz="2000" b="1" dirty="0"/>
              <a:t>Конкурсом - на неодређено радно време , на одређено и без конкурса)</a:t>
            </a:r>
          </a:p>
          <a:p>
            <a:r>
              <a:rPr lang="sr-Cyrl-RS" sz="2000" b="1" dirty="0"/>
              <a:t>Право на плату и  додатак на плату за: </a:t>
            </a:r>
          </a:p>
          <a:p>
            <a:pPr marL="0" indent="0">
              <a:buNone/>
            </a:pPr>
            <a:r>
              <a:rPr lang="sr-Cyrl-RS" sz="2000" b="1" dirty="0"/>
              <a:t> докторат, магистратуру, одељенско старешинство, рад у време празника, за прековремени рад, минули рад, рад преко пуне норме (преконормни рад);</a:t>
            </a:r>
          </a:p>
          <a:p>
            <a:r>
              <a:rPr lang="sr-Cyrl-RS" sz="2000" b="1" dirty="0"/>
              <a:t>Право на надокнаду плате за време привремене спречености за рад ;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120149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sr-Cyrl-RS" sz="2800" b="1" dirty="0">
                <a:solidFill>
                  <a:srgbClr val="FF0000"/>
                </a:solidFill>
              </a:rPr>
              <a:t>Запамтите, постоје </a:t>
            </a:r>
            <a:r>
              <a:rPr lang="ru-RU" sz="2800" b="1" dirty="0">
                <a:solidFill>
                  <a:srgbClr val="FF0000"/>
                </a:solidFill>
              </a:rPr>
              <a:t>људи који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 хоће да чују Ваш глас, да помогну и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ураде све како бисте се у </a:t>
            </a:r>
            <a:r>
              <a:rPr lang="sr-Cyrl-RS" sz="2800" b="1" dirty="0">
                <a:solidFill>
                  <a:srgbClr val="FF0000"/>
                </a:solidFill>
              </a:rPr>
              <a:t>школи осећали безбедно </a:t>
            </a:r>
            <a:r>
              <a:rPr lang="ru-RU" sz="2800" b="1" dirty="0">
                <a:solidFill>
                  <a:srgbClr val="FF0000"/>
                </a:solidFill>
              </a:rPr>
              <a:t>и остварено и како би</a:t>
            </a:r>
          </a:p>
          <a:p>
            <a:pPr marL="0" indent="0" algn="ctr">
              <a:buNone/>
            </a:pPr>
            <a:r>
              <a:rPr lang="sr-Cyrl-RS" sz="2800" b="1" dirty="0">
                <a:solidFill>
                  <a:srgbClr val="FF0000"/>
                </a:solidFill>
              </a:rPr>
              <a:t>неометано свакодневно доприносили квалитетном раду школе.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093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A4C7-31AE-FD22-564A-94FB0DCBE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5360" y="1009179"/>
            <a:ext cx="8761413" cy="706964"/>
          </a:xfrm>
        </p:spPr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1DEB-A6EE-5E86-AB3C-45158F867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336" y="2603499"/>
            <a:ext cx="10582182" cy="3921587"/>
          </a:xfrm>
        </p:spPr>
        <p:txBody>
          <a:bodyPr>
            <a:normAutofit/>
          </a:bodyPr>
          <a:lstStyle/>
          <a:p>
            <a:r>
              <a:rPr lang="ru-RU" sz="2000" b="0" i="0" dirty="0">
                <a:solidFill>
                  <a:srgbClr val="000000"/>
                </a:solidFill>
                <a:effectLst/>
                <a:latin typeface="work sans" pitchFamily="2" charset="0"/>
              </a:rPr>
              <a:t>Волите своје ученике. </a:t>
            </a:r>
          </a:p>
          <a:p>
            <a:r>
              <a:rPr lang="ru-RU" sz="2000" b="0" i="0" dirty="0">
                <a:solidFill>
                  <a:srgbClr val="000000"/>
                </a:solidFill>
                <a:effectLst/>
                <a:latin typeface="work sans" pitchFamily="2" charset="0"/>
              </a:rPr>
              <a:t>Упознајте их са оним племенитим што носе у себи, а чега често нису свесни.</a:t>
            </a:r>
          </a:p>
          <a:p>
            <a:r>
              <a:rPr lang="ru-RU" sz="2000" b="0" i="0" dirty="0">
                <a:solidFill>
                  <a:srgbClr val="000000"/>
                </a:solidFill>
                <a:effectLst/>
                <a:latin typeface="work sans" pitchFamily="2" charset="0"/>
              </a:rPr>
              <a:t> Извуците оно најбоље из њих. Подигните им углед у њиховим сопственим очима.</a:t>
            </a:r>
          </a:p>
          <a:p>
            <a:r>
              <a:rPr lang="ru-RU" sz="2000" b="0" i="0" dirty="0">
                <a:solidFill>
                  <a:srgbClr val="000000"/>
                </a:solidFill>
                <a:effectLst/>
                <a:latin typeface="work sans" pitchFamily="2" charset="0"/>
              </a:rPr>
              <a:t> Нипошто им не поклањајте оцене, али им стално омогућавајте да  их поправе.</a:t>
            </a:r>
          </a:p>
          <a:p>
            <a:r>
              <a:rPr lang="ru-RU" sz="2000" b="0" i="0" dirty="0">
                <a:solidFill>
                  <a:srgbClr val="000000"/>
                </a:solidFill>
                <a:effectLst/>
                <a:latin typeface="work sans" pitchFamily="2" charset="0"/>
              </a:rPr>
              <a:t>Немојте бити другари са својим ученицима и покушавати да им се на тај начин приближите. Ви треба да постављате правила у својој учионици, да одређујете границе, да држите конце у својим рукама, јер они су ученици, а ви сте професори!</a:t>
            </a:r>
            <a:endParaRPr lang="sr-Latn-RS" sz="2000" b="0" i="0" dirty="0">
              <a:solidFill>
                <a:srgbClr val="000000"/>
              </a:solidFill>
              <a:effectLst/>
              <a:latin typeface="work sans" pitchFamily="2" charset="0"/>
            </a:endParaRPr>
          </a:p>
          <a:p>
            <a:r>
              <a:rPr lang="ru-RU" sz="2000" b="1" i="1" dirty="0">
                <a:solidFill>
                  <a:srgbClr val="000000"/>
                </a:solidFill>
                <a:effectLst/>
                <a:latin typeface="work sans" panose="020F0502020204030204" pitchFamily="2" charset="0"/>
              </a:rPr>
              <a:t>Не дозволите да вам власници разноразних ресторана, фирми, приватних авиона, луксузних станова држе лекције о успеху, јер, они су само власници квадратних метара, 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work sans" panose="020F0502020204030204" pitchFamily="2" charset="0"/>
              </a:rPr>
              <a:t>а ви сте професори</a:t>
            </a:r>
            <a:r>
              <a:rPr lang="sr-Cyrl-RS" sz="2400" b="1" i="1" dirty="0">
                <a:solidFill>
                  <a:srgbClr val="000000"/>
                </a:solidFill>
                <a:effectLst/>
                <a:latin typeface="work sans" panose="020F0502020204030204" pitchFamily="2" charset="0"/>
              </a:rPr>
              <a:t>!</a:t>
            </a:r>
            <a:endParaRPr lang="sr-Latn-RS" sz="2400" b="1" i="1" dirty="0"/>
          </a:p>
        </p:txBody>
      </p:sp>
    </p:spTree>
    <p:extLst>
      <p:ext uri="{BB962C8B-B14F-4D97-AF65-F5344CB8AC3E}">
        <p14:creationId xmlns:p14="http://schemas.microsoft.com/office/powerpoint/2010/main" val="9783950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788987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sr-Cyrl-RS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r-Cyrl-RS" sz="3600" b="1" dirty="0" smtClean="0">
                <a:solidFill>
                  <a:schemeClr val="accent1">
                    <a:lumMod val="50000"/>
                  </a:schemeClr>
                </a:solidFill>
              </a:rPr>
              <a:t>ХВАЛА </a:t>
            </a:r>
            <a:r>
              <a:rPr lang="sr-Cyrl-RS" sz="3600" b="1" dirty="0">
                <a:solidFill>
                  <a:schemeClr val="accent1">
                    <a:lumMod val="50000"/>
                  </a:schemeClr>
                </a:solidFill>
              </a:rPr>
              <a:t>НА ПАЖЊИ</a:t>
            </a:r>
          </a:p>
          <a:p>
            <a:pPr marL="0" indent="0" algn="ctr">
              <a:buNone/>
            </a:pPr>
            <a:endParaRPr lang="en-US" sz="24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sz="2400" b="1" i="1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r-Cyrl-RS" sz="2400" b="1" i="1" smtClean="0">
                <a:solidFill>
                  <a:schemeClr val="accent1">
                    <a:lumMod val="50000"/>
                  </a:schemeClr>
                </a:solidFill>
              </a:rPr>
              <a:t>Славица </a:t>
            </a:r>
            <a:r>
              <a:rPr lang="sr-Cyrl-RS" sz="2400" b="1" i="1" dirty="0">
                <a:solidFill>
                  <a:schemeClr val="accent1">
                    <a:lumMod val="50000"/>
                  </a:schemeClr>
                </a:solidFill>
              </a:rPr>
              <a:t>Ђорђевић</a:t>
            </a:r>
            <a:r>
              <a:rPr lang="sr-Cyrl-RS" sz="2400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endParaRPr lang="en-US" sz="24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r-Cyrl-RS" b="1" i="1" dirty="0" smtClean="0">
                <a:solidFill>
                  <a:schemeClr val="accent1">
                    <a:lumMod val="50000"/>
                  </a:schemeClr>
                </a:solidFill>
              </a:rPr>
              <a:t> координатор </a:t>
            </a:r>
            <a:r>
              <a:rPr lang="sr-Cyrl-RS" b="1" i="1" dirty="0">
                <a:solidFill>
                  <a:schemeClr val="accent1">
                    <a:lumMod val="50000"/>
                  </a:schemeClr>
                </a:solidFill>
              </a:rPr>
              <a:t>Радне групе за рад са секретарима </a:t>
            </a:r>
            <a:r>
              <a:rPr lang="sr-Cyrl-RS" b="1" i="1" dirty="0" smtClean="0">
                <a:solidFill>
                  <a:schemeClr val="accent1">
                    <a:lumMod val="50000"/>
                  </a:schemeClr>
                </a:solidFill>
              </a:rPr>
              <a:t>установа </a:t>
            </a:r>
            <a:endParaRPr lang="en-US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r-Cyrl-RS" b="1" i="1" dirty="0" smtClean="0">
                <a:solidFill>
                  <a:schemeClr val="accent1">
                    <a:lumMod val="50000"/>
                  </a:schemeClr>
                </a:solidFill>
              </a:rPr>
              <a:t>011/242-01-05; моб.тел. 064/8134-143; </a:t>
            </a:r>
            <a:r>
              <a:rPr lang="en-US" b="1" i="1" dirty="0" err="1" smtClean="0">
                <a:solidFill>
                  <a:schemeClr val="accent1">
                    <a:lumMod val="50000"/>
                  </a:schemeClr>
                </a:solidFill>
              </a:rPr>
              <a:t>meil:slavica.djordjevic@prosveta.gov.rs</a:t>
            </a:r>
            <a:endParaRPr lang="sr-Cyrl-RS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53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174EB-F238-B528-B0F0-EA23353F0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права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C3B9E-8C68-6ED8-E953-DCEF931FC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32482"/>
            <a:ext cx="9737947" cy="3587318"/>
          </a:xfrm>
        </p:spPr>
        <p:txBody>
          <a:bodyPr>
            <a:normAutofit fontScale="92500" lnSpcReduction="10000"/>
          </a:bodyPr>
          <a:lstStyle/>
          <a:p>
            <a:r>
              <a:rPr lang="sr-Cyrl-RS" sz="2000" b="1" dirty="0"/>
              <a:t>Годишњи одлор; </a:t>
            </a:r>
          </a:p>
          <a:p>
            <a:r>
              <a:rPr lang="ru-RU" sz="2000" b="1" dirty="0"/>
              <a:t>Право на накнаду за долазак и одлазак са рада;</a:t>
            </a:r>
          </a:p>
          <a:p>
            <a:r>
              <a:rPr lang="sr-Cyrl-RS" sz="2000" b="1" dirty="0"/>
              <a:t>Право на надокнаду штете за неискоришћени годишњи одмор;</a:t>
            </a:r>
          </a:p>
          <a:p>
            <a:r>
              <a:rPr lang="sr-Cyrl-RS" sz="2000" b="1" dirty="0"/>
              <a:t>Породиљско одсуство, односно одсуство ради неге детета;</a:t>
            </a:r>
          </a:p>
          <a:p>
            <a:r>
              <a:rPr lang="sr-Cyrl-RS" sz="2000" b="1" dirty="0"/>
              <a:t>Право на плаћено одсуство;</a:t>
            </a:r>
          </a:p>
          <a:p>
            <a:r>
              <a:rPr lang="sr-Cyrl-RS" sz="2000" b="1" dirty="0"/>
              <a:t>На неплаћено одсуство;</a:t>
            </a:r>
          </a:p>
          <a:p>
            <a:r>
              <a:rPr lang="sr-Cyrl-RS" sz="2000" b="1" dirty="0"/>
              <a:t>Право на дневницу , на отпремнину за одлазак у пензију или престанак радног односа по основу технолошког вишка,  на солидарну помоћ , јубиларну награду;</a:t>
            </a:r>
          </a:p>
          <a:p>
            <a:r>
              <a:rPr lang="sr-Cyrl-RS" sz="2000" b="1" dirty="0"/>
              <a:t>Право на штрајк, али не на обуставу рада 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10229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86498F7-8BD9-5BBD-AE54-1CC6996FAF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60124" y="71021"/>
            <a:ext cx="7643674" cy="1589103"/>
          </a:xfrm>
        </p:spPr>
        <p:txBody>
          <a:bodyPr/>
          <a:lstStyle/>
          <a:p>
            <a:pPr eaLnBrk="1" hangingPunct="1"/>
            <a:r>
              <a:rPr lang="sr-Cyrl-CS" altLang="sr-Latn-RS" sz="3200" b="1" dirty="0"/>
              <a:t/>
            </a:r>
            <a:br>
              <a:rPr lang="sr-Cyrl-CS" altLang="sr-Latn-RS" sz="3200" b="1" dirty="0"/>
            </a:br>
            <a:r>
              <a:rPr lang="sr-Cyrl-CS" altLang="sr-Latn-RS" sz="3200" b="1" dirty="0"/>
              <a:t>  Професионализација НВСС</a:t>
            </a:r>
            <a:endParaRPr lang="en-US" altLang="sr-Latn-RS" sz="3200" b="1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835704C-ACC5-BF91-46B8-6F5FE04AF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sr-Cyrl-CS" altLang="sr-Latn-RS" sz="2400" b="1" dirty="0"/>
              <a:t>Увођење у посао приправника и стажисте и испит за лиценцу</a:t>
            </a:r>
          </a:p>
          <a:p>
            <a:pPr eaLnBrk="1" hangingPunct="1"/>
            <a:r>
              <a:rPr lang="sr-Cyrl-CS" altLang="sr-Latn-RS" sz="2400" b="1" dirty="0"/>
              <a:t>Обавезно стално стручно усавршавање</a:t>
            </a:r>
          </a:p>
          <a:p>
            <a:pPr eaLnBrk="1" hangingPunct="1"/>
            <a:r>
              <a:rPr lang="sr-Cyrl-CS" altLang="sr-Latn-RS" sz="2400" b="1" dirty="0"/>
              <a:t>Каријерно напредовање/стицање звања</a:t>
            </a:r>
          </a:p>
          <a:p>
            <a:pPr eaLnBrk="1" hangingPunct="1">
              <a:buFontTx/>
              <a:buNone/>
            </a:pPr>
            <a:r>
              <a:rPr lang="sr-Cyrl-CS" altLang="sr-Latn-RS" sz="2000" b="1" dirty="0"/>
              <a:t>		- Педагошки саветник</a:t>
            </a:r>
          </a:p>
          <a:p>
            <a:pPr eaLnBrk="1" hangingPunct="1">
              <a:buFontTx/>
              <a:buNone/>
            </a:pPr>
            <a:r>
              <a:rPr lang="sr-Cyrl-CS" altLang="sr-Latn-RS" sz="2000" b="1" dirty="0"/>
              <a:t>		- Самостални педагошки саветник</a:t>
            </a:r>
          </a:p>
          <a:p>
            <a:pPr eaLnBrk="1" hangingPunct="1">
              <a:buFontTx/>
              <a:buNone/>
            </a:pPr>
            <a:r>
              <a:rPr lang="sr-Cyrl-CS" altLang="sr-Latn-RS" sz="2000" b="1" dirty="0"/>
              <a:t>		- Виши педагошки саветник</a:t>
            </a:r>
          </a:p>
          <a:p>
            <a:pPr eaLnBrk="1" hangingPunct="1">
              <a:buFontTx/>
              <a:buNone/>
            </a:pPr>
            <a:r>
              <a:rPr lang="sr-Cyrl-CS" altLang="sr-Latn-RS" sz="2000" b="1" dirty="0"/>
              <a:t>		-Високи педагошки саветник</a:t>
            </a:r>
          </a:p>
          <a:p>
            <a:pPr eaLnBrk="1" hangingPunct="1"/>
            <a:r>
              <a:rPr lang="sr-Cyrl-CS" altLang="sr-Latn-RS" sz="2400" b="1" dirty="0"/>
              <a:t>Саветник – спољни сарадник </a:t>
            </a:r>
          </a:p>
          <a:p>
            <a:pPr eaLnBrk="1" hangingPunct="1">
              <a:buFontTx/>
              <a:buNone/>
            </a:pPr>
            <a:endParaRPr lang="sr-Cyrl-CS" altLang="sr-Latn-RS" sz="2400" dirty="0"/>
          </a:p>
          <a:p>
            <a:pPr eaLnBrk="1" hangingPunct="1"/>
            <a:endParaRPr lang="en-US" altLang="sr-Latn-RS" sz="2400" dirty="0"/>
          </a:p>
          <a:p>
            <a:pPr eaLnBrk="1" hangingPunct="1"/>
            <a:endParaRPr lang="en-US" altLang="sr-Latn-R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996448"/>
          </a:xfrm>
        </p:spPr>
        <p:txBody>
          <a:bodyPr/>
          <a:lstStyle/>
          <a:p>
            <a:r>
              <a:rPr lang="en-US" b="1" dirty="0"/>
              <a:t>K</a:t>
            </a:r>
            <a:r>
              <a:rPr lang="sr-Cyrl-RS" b="1" dirty="0"/>
              <a:t>ао наставник/ица</a:t>
            </a:r>
            <a:r>
              <a:rPr lang="en-US" b="1" dirty="0"/>
              <a:t> </a:t>
            </a:r>
            <a:r>
              <a:rPr lang="sr-Cyrl-RS" b="1" dirty="0"/>
              <a:t>имате</a:t>
            </a:r>
            <a:r>
              <a:rPr lang="en-US" b="1" dirty="0"/>
              <a:t> -</a:t>
            </a:r>
            <a:r>
              <a:rPr lang="sr-Cyrl-RS" b="1" dirty="0"/>
              <a:t> ПРАВО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94065"/>
            <a:ext cx="9151620" cy="4247803"/>
          </a:xfrm>
        </p:spPr>
        <p:txBody>
          <a:bodyPr>
            <a:noAutofit/>
          </a:bodyPr>
          <a:lstStyle/>
          <a:p>
            <a:r>
              <a:rPr lang="sr-Cyrl-RS" sz="2400" b="1" dirty="0"/>
              <a:t>на неометан рад;</a:t>
            </a:r>
          </a:p>
          <a:p>
            <a:r>
              <a:rPr lang="ru-RU" sz="2400" b="1" dirty="0"/>
              <a:t>Имате право да будете поштовани и уважавани;</a:t>
            </a:r>
          </a:p>
          <a:p>
            <a:r>
              <a:rPr lang="ru-RU" sz="2400" b="1" dirty="0"/>
              <a:t>Право на подршку од стране директора,</a:t>
            </a:r>
            <a:r>
              <a:rPr lang="en-US" sz="2400" b="1" dirty="0"/>
              <a:t> </a:t>
            </a:r>
            <a:r>
              <a:rPr lang="ru-RU" sz="2400" b="1" dirty="0"/>
              <a:t>стручне службе , секретара и осталих колега;</a:t>
            </a:r>
          </a:p>
          <a:p>
            <a:r>
              <a:rPr lang="ru-RU" sz="2400" b="1" dirty="0"/>
              <a:t>на информације од значаја за Ваш рад;</a:t>
            </a:r>
          </a:p>
          <a:p>
            <a:r>
              <a:rPr lang="ru-RU" sz="2400" b="1" dirty="0"/>
              <a:t>на заштиту од дискриминације, насиља,</a:t>
            </a:r>
            <a:r>
              <a:rPr lang="en-US" sz="2400" b="1" dirty="0"/>
              <a:t> </a:t>
            </a:r>
            <a:r>
              <a:rPr lang="sr-Cyrl-RS" sz="2400" b="1" dirty="0"/>
              <a:t>злостављања и занемаривања, понашања којим се вређа углед, част и достојанство личности;</a:t>
            </a:r>
          </a:p>
          <a:p>
            <a:r>
              <a:rPr lang="ru-RU" sz="2400" b="1" dirty="0"/>
              <a:t>на заштиту и правично поступање</a:t>
            </a:r>
            <a:r>
              <a:rPr lang="ru-RU" b="1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58963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2B304-C845-D2F3-3870-13CD1D93F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b="1" dirty="0"/>
              <a:t>Наставник /ца - часна професија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98D76-F7EF-2D27-D747-82F0E0196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CS" altLang="sr-Latn-RS" sz="1800" b="1" dirty="0"/>
              <a:t>Част - </a:t>
            </a:r>
            <a:r>
              <a:rPr lang="sr-Cyrl-CS" altLang="sr-Latn-RS" sz="1800" dirty="0"/>
              <a:t>идеал коме се тежи /осећање личног достојанства</a:t>
            </a:r>
            <a:endParaRPr lang="en-US" altLang="sr-Latn-RS" sz="1800" dirty="0"/>
          </a:p>
          <a:p>
            <a:pPr eaLnBrk="1" hangingPunct="1">
              <a:lnSpc>
                <a:spcPct val="90000"/>
              </a:lnSpc>
            </a:pPr>
            <a:r>
              <a:rPr lang="sr-Cyrl-CS" altLang="sr-Latn-RS" sz="1800" b="1" i="1" dirty="0"/>
              <a:t>Професија: </a:t>
            </a:r>
            <a:r>
              <a:rPr lang="sr-Cyrl-CS" altLang="sr-Latn-RS" sz="1800" dirty="0"/>
              <a:t>више од занимања, посла, радног места...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r-Cyrl-CS" altLang="sr-Latn-RS" sz="1800" b="1" dirty="0">
                <a:solidFill>
                  <a:srgbClr val="FF0000"/>
                </a:solidFill>
              </a:rPr>
              <a:t>друштвена функција  која вам је поверена </a:t>
            </a:r>
            <a:r>
              <a:rPr lang="sr-Cyrl-CS" altLang="sr-Latn-RS" sz="1800" dirty="0"/>
              <a:t>да образује и васпитавате генерације младих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r-Cyrl-CS" altLang="sr-Latn-RS" sz="1800" b="1" i="1" dirty="0"/>
              <a:t>компетенције </a:t>
            </a:r>
            <a:r>
              <a:rPr lang="sr-Cyrl-CS" altLang="sr-Latn-RS" sz="1800" dirty="0"/>
              <a:t>– потребна знања, вештине и вредносни ставови :</a:t>
            </a:r>
          </a:p>
          <a:p>
            <a:pPr marL="514350" indent="-514350">
              <a:lnSpc>
                <a:spcPct val="90000"/>
              </a:lnSpc>
              <a:buFontTx/>
              <a:buNone/>
              <a:defRPr/>
            </a:pPr>
            <a:r>
              <a:rPr lang="sr-Cyrl-CS" sz="1800" dirty="0">
                <a:solidFill>
                  <a:srgbClr val="FF0000"/>
                </a:solidFill>
              </a:rPr>
              <a:t>К1 </a:t>
            </a:r>
            <a:r>
              <a:rPr lang="sr-Latn-RS" sz="1800" dirty="0">
                <a:solidFill>
                  <a:srgbClr val="FF0000"/>
                </a:solidFill>
              </a:rPr>
              <a:t>- </a:t>
            </a:r>
            <a:r>
              <a:rPr lang="sr-Cyrl-CS" sz="1800" dirty="0">
                <a:solidFill>
                  <a:srgbClr val="FF0000"/>
                </a:solidFill>
              </a:rPr>
              <a:t>Уже стручна област</a:t>
            </a:r>
          </a:p>
          <a:p>
            <a:pPr marL="514350" indent="-514350">
              <a:lnSpc>
                <a:spcPct val="90000"/>
              </a:lnSpc>
              <a:buFontTx/>
              <a:buNone/>
              <a:defRPr/>
            </a:pPr>
            <a:r>
              <a:rPr lang="sr-Cyrl-CS" sz="1800" dirty="0">
                <a:solidFill>
                  <a:srgbClr val="FF0000"/>
                </a:solidFill>
              </a:rPr>
              <a:t>К2</a:t>
            </a:r>
            <a:r>
              <a:rPr lang="sr-Latn-RS" sz="1800" dirty="0">
                <a:solidFill>
                  <a:srgbClr val="FF0000"/>
                </a:solidFill>
              </a:rPr>
              <a:t> -</a:t>
            </a:r>
            <a:r>
              <a:rPr lang="sr-Cyrl-CS" sz="1800" dirty="0">
                <a:solidFill>
                  <a:srgbClr val="FF0000"/>
                </a:solidFill>
              </a:rPr>
              <a:t> Поучавање и учење </a:t>
            </a:r>
          </a:p>
          <a:p>
            <a:pPr marL="514350" indent="-514350">
              <a:lnSpc>
                <a:spcPct val="90000"/>
              </a:lnSpc>
              <a:buFontTx/>
              <a:buNone/>
              <a:defRPr/>
            </a:pPr>
            <a:r>
              <a:rPr lang="sr-Cyrl-CS" sz="1800" dirty="0">
                <a:solidFill>
                  <a:srgbClr val="FF0000"/>
                </a:solidFill>
              </a:rPr>
              <a:t>К3 </a:t>
            </a:r>
            <a:r>
              <a:rPr lang="sr-Latn-RS" sz="1800" dirty="0">
                <a:solidFill>
                  <a:srgbClr val="FF0000"/>
                </a:solidFill>
              </a:rPr>
              <a:t>- </a:t>
            </a:r>
            <a:r>
              <a:rPr lang="sr-Cyrl-CS" sz="1800" dirty="0">
                <a:solidFill>
                  <a:srgbClr val="FF0000"/>
                </a:solidFill>
              </a:rPr>
              <a:t>Подршка развоју личности </a:t>
            </a:r>
            <a:r>
              <a:rPr lang="sr-Cyrl-RS" sz="1800" dirty="0">
                <a:solidFill>
                  <a:srgbClr val="FF0000"/>
                </a:solidFill>
              </a:rPr>
              <a:t>ученика</a:t>
            </a:r>
          </a:p>
          <a:p>
            <a:pPr marL="514350" indent="-514350">
              <a:lnSpc>
                <a:spcPct val="90000"/>
              </a:lnSpc>
              <a:buNone/>
              <a:defRPr/>
            </a:pPr>
            <a:r>
              <a:rPr lang="sr-Cyrl-RS" sz="1800" dirty="0">
                <a:solidFill>
                  <a:srgbClr val="FF0000"/>
                </a:solidFill>
              </a:rPr>
              <a:t>К4 -  К</a:t>
            </a:r>
            <a:r>
              <a:rPr lang="sr-Cyrl-CS" sz="1800" dirty="0">
                <a:solidFill>
                  <a:srgbClr val="FF0000"/>
                </a:solidFill>
              </a:rPr>
              <a:t>омуникација и сарадња</a:t>
            </a:r>
            <a:endParaRPr lang="sr-Latn-CS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95513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DA654-A97E-BA23-B0BA-D333B207A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AE91F-F99A-83A5-7D61-7E23A752B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algn="ctr">
              <a:buNone/>
            </a:pPr>
            <a:r>
              <a:rPr lang="sr-Cyrl-RS" sz="3200" b="1" dirty="0">
                <a:solidFill>
                  <a:srgbClr val="FF0000"/>
                </a:solidFill>
              </a:rPr>
              <a:t>у</a:t>
            </a:r>
            <a:r>
              <a:rPr lang="en-US" sz="3200" b="1" dirty="0">
                <a:solidFill>
                  <a:srgbClr val="FF0000"/>
                </a:solidFill>
              </a:rPr>
              <a:t>  </a:t>
            </a:r>
            <a:r>
              <a:rPr lang="ru-RU" sz="3200" b="1" dirty="0">
                <a:solidFill>
                  <a:srgbClr val="FF0000"/>
                </a:solidFill>
              </a:rPr>
              <a:t>остваривању својих права не смете да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FF0000"/>
                </a:solidFill>
              </a:rPr>
              <a:t>				</a:t>
            </a:r>
            <a:r>
              <a:rPr lang="ru-RU" sz="3200" b="1" dirty="0">
                <a:solidFill>
                  <a:srgbClr val="FF0000"/>
                </a:solidFill>
              </a:rPr>
              <a:t>угрожавате друге (ни ученике, ни запослене) у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FF0000"/>
                </a:solidFill>
              </a:rPr>
              <a:t>		</a:t>
            </a:r>
            <a:r>
              <a:rPr lang="sr-Cyrl-RS" sz="3200" b="1" dirty="0">
                <a:solidFill>
                  <a:srgbClr val="FF0000"/>
                </a:solidFill>
              </a:rPr>
              <a:t>остваривању њихових права!</a:t>
            </a:r>
            <a:endParaRPr lang="en-US" sz="3200" b="1" dirty="0">
              <a:solidFill>
                <a:srgbClr val="FF0000"/>
              </a:solidFill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38810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14647"/>
            <a:ext cx="9626653" cy="1205345"/>
          </a:xfrm>
        </p:spPr>
        <p:txBody>
          <a:bodyPr/>
          <a:lstStyle/>
          <a:p>
            <a:pPr algn="ctr"/>
            <a:r>
              <a:rPr lang="sr-Cyrl-RS" b="1" dirty="0"/>
              <a:t>Подсећамо Вас да као наставник/ица имате - ОБАВЕЗУ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067228" cy="3416300"/>
          </a:xfrm>
        </p:spPr>
        <p:txBody>
          <a:bodyPr>
            <a:normAutofit/>
          </a:bodyPr>
          <a:lstStyle/>
          <a:p>
            <a:r>
              <a:rPr lang="sr-Cyrl-RS" sz="2400" b="1" dirty="0"/>
              <a:t>да редовно изводите наставу и остале  облике непосредног рада са ученицима;</a:t>
            </a:r>
          </a:p>
          <a:p>
            <a:r>
              <a:rPr lang="sr-Cyrl-RS" sz="2400" b="1" dirty="0"/>
              <a:t>да уредно водите  евиденцију о свом раду и попуњавате јавне исправе сагласно закону;</a:t>
            </a:r>
          </a:p>
          <a:p>
            <a:r>
              <a:rPr lang="sr-Cyrl-RS" sz="2400" b="1" dirty="0"/>
              <a:t>да поштујете правила понашања у школи и одлуке директора;</a:t>
            </a:r>
          </a:p>
          <a:p>
            <a:r>
              <a:rPr lang="sr-Cyrl-RS" sz="2400" b="1" dirty="0"/>
              <a:t>да спроводите мере безбедности ученика и запослених;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1555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652</TotalTime>
  <Words>1424</Words>
  <Application>Microsoft Office PowerPoint</Application>
  <PresentationFormat>Widescreen</PresentationFormat>
  <Paragraphs>181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Century Gothic</vt:lpstr>
      <vt:lpstr>Times New Roman</vt:lpstr>
      <vt:lpstr>Wingdings</vt:lpstr>
      <vt:lpstr>Wingdings 3</vt:lpstr>
      <vt:lpstr>work sans</vt:lpstr>
      <vt:lpstr>Ion Boardroom</vt:lpstr>
      <vt:lpstr>ПОШТОВАНИ/А НАСТАВНИЧЕ/ НАСТАВНИЦЕ</vt:lpstr>
      <vt:lpstr> ОВАЈ ЛИСТИЋ НАМЕЊЕН ЈЕ ВАМА </vt:lpstr>
      <vt:lpstr> Права из радног односа: </vt:lpstr>
      <vt:lpstr>права</vt:lpstr>
      <vt:lpstr>   Професионализација НВСС</vt:lpstr>
      <vt:lpstr>Kао наставник/ица имате - ПРАВО</vt:lpstr>
      <vt:lpstr>Наставник /ца - часна професија</vt:lpstr>
      <vt:lpstr>PowerPoint Presentation</vt:lpstr>
      <vt:lpstr>Подсећамо Вас да као наставник/ица имате - ОБАВЕЗУ</vt:lpstr>
      <vt:lpstr>обавезе......</vt:lpstr>
      <vt:lpstr>    Kao наставник/ица имате - ОДГОВОРНОСТ</vt:lpstr>
      <vt:lpstr>  Лакше повреде радних обавеза и мере</vt:lpstr>
      <vt:lpstr>Kao наставник/ица имате - ОДГОВОРНОСТ</vt:lpstr>
      <vt:lpstr>наставак.....</vt:lpstr>
      <vt:lpstr>  Дисциплински поступак </vt:lpstr>
      <vt:lpstr>Дисциплински поступак - наставак</vt:lpstr>
      <vt:lpstr> Мере за теже повреде радних обавеза </vt:lpstr>
      <vt:lpstr>PowerPoint Presentation</vt:lpstr>
      <vt:lpstr> Правна заштита запослених </vt:lpstr>
      <vt:lpstr>ПОШТОВАНИ/A НАСТАВНИЧЕ/ НАСТАВНИЦЕ</vt:lpstr>
      <vt:lpstr>Ситуације у школи са којима можете да се суочите:</vt:lpstr>
      <vt:lpstr>Коме можете да се обратите: 1. НИВО</vt:lpstr>
      <vt:lpstr>2. НИВО</vt:lpstr>
      <vt:lpstr>3. НИВО</vt:lpstr>
      <vt:lpstr>4. НИВО</vt:lpstr>
      <vt:lpstr>5. НИВО</vt:lpstr>
      <vt:lpstr>6. НИВО</vt:lpstr>
      <vt:lpstr>“Чувам те”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ПОШТОВАНИ/A НАСТАВНИЧЕ/ НАСТАВНИЦЕ</dc:title>
  <dc:creator>slavica</dc:creator>
  <cp:lastModifiedBy>slavica</cp:lastModifiedBy>
  <cp:revision>50</cp:revision>
  <dcterms:created xsi:type="dcterms:W3CDTF">2023-07-05T07:28:30Z</dcterms:created>
  <dcterms:modified xsi:type="dcterms:W3CDTF">2023-09-27T11:25:57Z</dcterms:modified>
</cp:coreProperties>
</file>