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SD-PanelTitle-V.png"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cap="flat"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descr="HDRibbonTitle-UniformTrim.png"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 r="325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descr="HDRibbonTitle-UniformTrim.png"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 r="325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15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1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3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53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2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76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4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5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1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2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5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6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descr="SD-PanelContent-V.png" id="8" name="Picture 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descr="HDRibbonContent-UniformTrim.png" id="10" name="Picture 9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5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descr="HDRibbonContent-UniformTrim.png" id="11" name="Picture 10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5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anchor="t"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b="0" i="0" sz="10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b="0" i="0" sz="10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b="0" i="0" sz="10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39711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kern="1200" sz="4000">
          <a:ln cmpd="sng" w="3175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2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20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8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6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cap="none" kern="1200" sz="14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https://cuvamte.gov.rs/obuke/onlajn-obuka-za-ucenike/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uvamte.gov.rs/obuke/onlajn-obuka-za-ucenik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https://cuvamte.gov.rs/#video" TargetMode="External" Type="http://schemas.openxmlformats.org/officeDocument/2006/relationships/hyperlink"/><Relationship Id="rId2" Target="https://cuvamte.gov.rs/aktuelnosti/svi-tekstovi/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https://cuvamte.gov.rs/#kontakt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6053" y="1905000"/>
            <a:ext cx="5308866" cy="1515533"/>
          </a:xfrm>
          <a:noFill/>
          <a:ln>
            <a:noFill/>
          </a:ln>
        </p:spPr>
        <p:txBody>
          <a:bodyPr/>
          <a:lstStyle/>
          <a:p>
            <a:r>
              <a:rPr dirty="0" lang="sr-Cyrl-RS" smtClean="0"/>
              <a:t>“Чувам те”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r>
              <a:rPr dirty="0" lang="sr-Cyrl-RS" smtClean="0"/>
              <a:t>Национална платформа за превенцију насиља у школама</a:t>
            </a:r>
            <a:endParaRPr dirty="0" lang="en-US"/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cstate="print" r:embed="rId3"/>
          <a:srcRect b="176" r="5" t="117"/>
          <a:stretch>
            <a:fillRect/>
          </a:stretch>
        </p:blipFill>
        <p:spPr bwMode="auto">
          <a:xfrm>
            <a:off x="228600" y="228600"/>
            <a:ext cx="3886200" cy="20041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cstate="print" r:embed="rId2"/>
          <a:srcRect b="215" l="59" r="70" t="56"/>
          <a:stretch>
            <a:fillRect/>
          </a:stretch>
        </p:blipFill>
        <p:spPr bwMode="auto">
          <a:xfrm>
            <a:off x="609600" y="534337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sr-Cyrl-RS" smtClean="0"/>
              <a:t>Платформа нуди: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dirty="0" lang="sr-Cyrl-RS" smtClean="0"/>
          </a:p>
          <a:p>
            <a:pPr>
              <a:buNone/>
            </a:pPr>
            <a:r>
              <a:rPr dirty="0" lang="sr-Cyrl-RS" smtClean="0"/>
              <a:t>    Проверене и јасне информације о насиљу и конкретне смернице за заштиту и реаговање на насиље.</a:t>
            </a:r>
          </a:p>
          <a:p>
            <a:pPr>
              <a:buNone/>
            </a:pPr>
            <a:r>
              <a:rPr dirty="0" lang="sr-Cyrl-RS" smtClean="0"/>
              <a:t>	</a:t>
            </a:r>
          </a:p>
          <a:p>
            <a:pPr>
              <a:buNone/>
            </a:pPr>
            <a:r>
              <a:rPr dirty="0" lang="sr-Cyrl-RS" smtClean="0"/>
              <a:t>На платформи можете наћи:</a:t>
            </a:r>
            <a:endParaRPr dirty="0" lang="sr-Cyrl-RS" smtClean="0"/>
          </a:p>
          <a:p>
            <a:r>
              <a:rPr dirty="0" lang="sr-Cyrl-RS" smtClean="0"/>
              <a:t>Информације </a:t>
            </a:r>
          </a:p>
          <a:p>
            <a:r>
              <a:rPr dirty="0" lang="sr-Cyrl-RS" smtClean="0"/>
              <a:t>Обуке (за ученике, наставнике и родитеље)</a:t>
            </a:r>
          </a:p>
          <a:p>
            <a:r>
              <a:rPr dirty="0" lang="sr-Cyrl-RS" smtClean="0"/>
              <a:t>Едукативне текстове и видео обуке</a:t>
            </a:r>
          </a:p>
          <a:p>
            <a:r>
              <a:rPr dirty="0" lang="sr-Cyrl-RS" smtClean="0"/>
              <a:t>Могућност да пријавимо насиље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sr-Cyrl-RS" smtClean="0"/>
              <a:t>Информације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 lang="ru-RU" smtClean="0"/>
          </a:p>
          <a:p>
            <a:pPr>
              <a:buNone/>
            </a:pPr>
            <a:r>
              <a:rPr dirty="0" lang="ru-RU" smtClean="0"/>
              <a:t>Подсећаш се, сазнајеш........</a:t>
            </a:r>
            <a:endParaRPr dirty="0" lang="ru-RU" smtClean="0"/>
          </a:p>
          <a:p>
            <a:pPr>
              <a:buNone/>
            </a:pPr>
            <a:endParaRPr dirty="0" lang="ru-RU" smtClean="0"/>
          </a:p>
          <a:p>
            <a:pPr>
              <a:buFontTx/>
              <a:buChar char="-"/>
            </a:pPr>
            <a:r>
              <a:rPr dirty="0" lang="ru-RU" smtClean="0"/>
              <a:t>Шта је насиље и које врсте насиља постоје</a:t>
            </a:r>
          </a:p>
          <a:p>
            <a:pPr>
              <a:buFontTx/>
              <a:buChar char="-"/>
            </a:pPr>
            <a:r>
              <a:rPr dirty="0" lang="ru-RU" smtClean="0"/>
              <a:t>Како да препознаш насиље</a:t>
            </a:r>
          </a:p>
          <a:p>
            <a:pPr>
              <a:buFontTx/>
              <a:buChar char="-"/>
            </a:pPr>
            <a:r>
              <a:rPr dirty="0" lang="ru-RU" smtClean="0"/>
              <a:t>Како да се заштитиш и поступиш у случају насиља</a:t>
            </a:r>
          </a:p>
          <a:p>
            <a:pPr>
              <a:buFontTx/>
              <a:buChar char="-"/>
            </a:pPr>
            <a:r>
              <a:rPr dirty="0" lang="ru-RU" smtClean="0"/>
              <a:t>Коме можеш да се обратиш</a:t>
            </a:r>
          </a:p>
          <a:p>
            <a:pPr>
              <a:buFontTx/>
              <a:buChar char="-"/>
            </a:pPr>
            <a:r>
              <a:rPr dirty="0" lang="ru-RU" smtClean="0"/>
              <a:t>Шта школа може и треба да уради</a:t>
            </a:r>
          </a:p>
          <a:p>
            <a:pPr>
              <a:buFontTx/>
              <a:buChar char="-"/>
            </a:pPr>
            <a:endParaRPr dirty="0" lang="en-US"/>
          </a:p>
        </p:txBody>
      </p:sp>
      <p:pic>
        <p:nvPicPr>
          <p:cNvPr id="6" name="Picture 5"/>
          <p:cNvPicPr/>
          <p:nvPr/>
        </p:nvPicPr>
        <p:blipFill>
          <a:blip cstate="print" r:embed="rId2"/>
          <a:srcRect b="215" l="59" r="70" t="56"/>
          <a:stretch>
            <a:fillRect/>
          </a:stretch>
        </p:blipFill>
        <p:spPr bwMode="auto">
          <a:xfrm>
            <a:off x="609600" y="534337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sr-Cyrl-RS" smtClean="0"/>
              <a:t>Обуке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dirty="0" lang="sr-Cyrl-RS" smtClean="0"/>
              <a:t>   </a:t>
            </a:r>
          </a:p>
          <a:p>
            <a:pPr algn="just">
              <a:buNone/>
            </a:pPr>
            <a:r>
              <a:rPr dirty="0" lang="sr-Cyrl-RS" smtClean="0"/>
              <a:t>    </a:t>
            </a:r>
            <a:r>
              <a:rPr dirty="0" lang="sr-Cyrl-RS" smtClean="0"/>
              <a:t>Обуке на платформи могу онлајн похађати ученици, родитељи </a:t>
            </a:r>
            <a:r>
              <a:rPr dirty="0" lang="sr-Cyrl-RS" smtClean="0"/>
              <a:t>и </a:t>
            </a:r>
            <a:r>
              <a:rPr dirty="0" lang="sr-Cyrl-RS" smtClean="0"/>
              <a:t>наставници. </a:t>
            </a:r>
            <a:endParaRPr dirty="0" lang="sr-Cyrl-RS" smtClean="0"/>
          </a:p>
          <a:p>
            <a:pPr algn="just">
              <a:buNone/>
            </a:pPr>
            <a:r>
              <a:rPr dirty="0" lang="sr-Cyrl-RS" smtClean="0"/>
              <a:t>	Кроз обуке јачаш своје вештине и стичеш знања која ти помажу да се снађеш у критичним ситуацијама.</a:t>
            </a:r>
          </a:p>
          <a:p>
            <a:pPr algn="just">
              <a:buNone/>
            </a:pPr>
            <a:endParaRPr dirty="0" lang="sr-Cyrl-RS" smtClean="0"/>
          </a:p>
          <a:p>
            <a:pPr algn="just">
              <a:buNone/>
            </a:pPr>
            <a:r>
              <a:rPr dirty="0" lang="ru-RU" smtClean="0"/>
              <a:t>	Обуке су </a:t>
            </a:r>
            <a:r>
              <a:rPr dirty="0" lang="ru-RU" smtClean="0"/>
              <a:t>занимљиве (интерактивне </a:t>
            </a:r>
            <a:r>
              <a:rPr dirty="0" lang="ru-RU" smtClean="0"/>
              <a:t>и </a:t>
            </a:r>
            <a:r>
              <a:rPr dirty="0" lang="ru-RU" smtClean="0"/>
              <a:t>гејмификоване), и, обзиром да су онлајн можеш их похађати у време када теби одговара и на уређају који теби одговара.</a:t>
            </a:r>
            <a:endParaRPr dirty="0" lang="ru-RU" smtClean="0"/>
          </a:p>
          <a:p>
            <a:pPr algn="just">
              <a:buNone/>
            </a:pPr>
            <a:r>
              <a:rPr dirty="0" lang="ru-RU" smtClean="0"/>
              <a:t>	</a:t>
            </a:r>
          </a:p>
          <a:p>
            <a:pPr>
              <a:buNone/>
            </a:pPr>
            <a:r>
              <a:rPr dirty="0" lang="ru-RU" smtClean="0"/>
              <a:t>	О</a:t>
            </a:r>
            <a:r>
              <a:rPr dirty="0" lang="sr-Cyrl-RS" smtClean="0"/>
              <a:t>буке за ученике можеш наћи на линку:</a:t>
            </a:r>
          </a:p>
          <a:p>
            <a:r>
              <a:rPr dirty="0" lang="sr-Cyrl-RS" smtClean="0"/>
              <a:t> </a:t>
            </a:r>
            <a:r>
              <a:rPr dirty="0" lang="en-US" smtClean="0">
                <a:hlinkClick r:id="rId2"/>
              </a:rPr>
              <a:t>https://cuvamte.gov.rs/obuke/onlajn-obuka-za-ucenike/</a:t>
            </a:r>
            <a:endParaRPr dirty="0" lang="sr-Cyrl-RS" smtClean="0"/>
          </a:p>
          <a:p>
            <a:pPr>
              <a:buNone/>
            </a:pPr>
            <a:endParaRPr dirty="0" lang="sr-Cyrl-RS" smtClean="0"/>
          </a:p>
          <a:p>
            <a:pPr>
              <a:buNone/>
            </a:pPr>
            <a:endParaRPr dirty="0" lang="en-US"/>
          </a:p>
        </p:txBody>
      </p:sp>
      <p:pic>
        <p:nvPicPr>
          <p:cNvPr id="6" name="Picture 5"/>
          <p:cNvPicPr/>
          <p:nvPr/>
        </p:nvPicPr>
        <p:blipFill>
          <a:blip cstate="print" r:embed="rId3"/>
          <a:srcRect b="215" l="59" r="70" t="56"/>
          <a:stretch>
            <a:fillRect/>
          </a:stretch>
        </p:blipFill>
        <p:spPr bwMode="auto">
          <a:xfrm>
            <a:off x="533400" y="421618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984" y="1186268"/>
            <a:ext cx="6798734" cy="1303867"/>
          </a:xfrm>
        </p:spPr>
        <p:txBody>
          <a:bodyPr>
            <a:normAutofit fontScale="90000"/>
          </a:bodyPr>
          <a:lstStyle/>
          <a:p>
            <a:pPr algn="ctr"/>
            <a:r>
              <a:rPr dirty="0" lang="sr-Cyrl-RS" smtClean="0"/>
              <a:t>Едукативни текстови</a:t>
            </a:r>
            <a:r>
              <a:rPr dirty="0" lang="en-US" smtClean="0"/>
              <a:t> </a:t>
            </a:r>
            <a:r>
              <a:rPr dirty="0" lang="sr-Cyrl-RS" smtClean="0"/>
              <a:t>и видео обуке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dirty="0" lang="sr-Cyrl-RS" smtClean="0"/>
              <a:t>    </a:t>
            </a:r>
          </a:p>
          <a:p>
            <a:pPr>
              <a:buNone/>
            </a:pPr>
            <a:endParaRPr dirty="0" lang="sr-Cyrl-RS" smtClean="0"/>
          </a:p>
          <a:p>
            <a:pPr>
              <a:buNone/>
            </a:pPr>
            <a:r>
              <a:rPr dirty="0" lang="sr-Cyrl-RS" smtClean="0"/>
              <a:t>	Едукативни текстови и видео обуке </a:t>
            </a:r>
            <a:r>
              <a:rPr dirty="0" lang="sr-Cyrl-RS" smtClean="0"/>
              <a:t>на платформи су </a:t>
            </a:r>
            <a:r>
              <a:rPr dirty="0" lang="sr-Cyrl-RS" smtClean="0"/>
              <a:t>разноврсни и намењени су ученицима, родитељима и запосленима у школи. </a:t>
            </a:r>
          </a:p>
          <a:p>
            <a:pPr>
              <a:buNone/>
            </a:pPr>
            <a:endParaRPr dirty="0" lang="sr-Cyrl-RS" smtClean="0"/>
          </a:p>
          <a:p>
            <a:pPr>
              <a:buNone/>
            </a:pPr>
            <a:r>
              <a:rPr dirty="0" lang="sr-Cyrl-RS" smtClean="0"/>
              <a:t>	Ту можеш наћи корисне информације и упутства</a:t>
            </a:r>
          </a:p>
          <a:p>
            <a:pPr>
              <a:buNone/>
            </a:pPr>
            <a:r>
              <a:rPr dirty="0" lang="sr-Cyrl-RS" smtClean="0"/>
              <a:t>	за реаговање и заштиту од насиља.</a:t>
            </a:r>
          </a:p>
          <a:p>
            <a:pPr>
              <a:buNone/>
            </a:pPr>
            <a:endParaRPr dirty="0" lang="sr-Cyrl-RS" smtClean="0"/>
          </a:p>
          <a:p>
            <a:pPr>
              <a:buNone/>
            </a:pPr>
            <a:r>
              <a:rPr dirty="0" lang="sr-Cyrl-RS" smtClean="0"/>
              <a:t>Могу се  наћи на линковима</a:t>
            </a:r>
          </a:p>
          <a:p>
            <a:r>
              <a:rPr dirty="0" lang="en-US" smtClean="0">
                <a:hlinkClick r:id="rId2"/>
              </a:rPr>
              <a:t>https://cuvamte.gov.rs/aktuelnosti/svi-tekstovi/</a:t>
            </a:r>
            <a:endParaRPr dirty="0" lang="en-US" smtClean="0"/>
          </a:p>
          <a:p>
            <a:r>
              <a:rPr dirty="0" lang="en-US" smtClean="0">
                <a:hlinkClick r:id="rId3"/>
              </a:rPr>
              <a:t>https://cuvamte.gov.rs/#video</a:t>
            </a:r>
            <a:endParaRPr dirty="0" lang="sr-Cyrl-RS" smtClean="0"/>
          </a:p>
          <a:p>
            <a:endParaRPr dirty="0" lang="en-US" smtClean="0"/>
          </a:p>
        </p:txBody>
      </p:sp>
      <p:pic>
        <p:nvPicPr>
          <p:cNvPr id="4" name="Picture 3"/>
          <p:cNvPicPr/>
          <p:nvPr/>
        </p:nvPicPr>
        <p:blipFill>
          <a:blip cstate="print" r:embed="rId4"/>
          <a:srcRect b="215" l="59" r="70" t="56"/>
          <a:stretch>
            <a:fillRect/>
          </a:stretch>
        </p:blipFill>
        <p:spPr bwMode="auto">
          <a:xfrm>
            <a:off x="685800" y="534337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lang="sr-Cyrl-RS" smtClean="0"/>
              <a:t>Пријави насиље и тражи подршку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dirty="0" lang="sr-Cyrl-RS" smtClean="0"/>
          </a:p>
          <a:p>
            <a:pPr>
              <a:buNone/>
            </a:pPr>
            <a:r>
              <a:rPr dirty="0" lang="sr-Cyrl-RS" smtClean="0"/>
              <a:t>    Платформа нуди могућност да пошаљеш поруку и пријавиш насиље</a:t>
            </a:r>
          </a:p>
          <a:p>
            <a:pPr>
              <a:buNone/>
            </a:pPr>
            <a:endParaRPr dirty="0" lang="sr-Cyrl-RS" smtClean="0"/>
          </a:p>
          <a:p>
            <a:r>
              <a:rPr dirty="0" lang="en-US" smtClean="0">
                <a:hlinkClick r:id="rId2"/>
              </a:rPr>
              <a:t>https://cuvamte.gov.rs/#kontakt</a:t>
            </a:r>
            <a:endParaRPr dirty="0" lang="sr-Cyrl-RS" smtClean="0"/>
          </a:p>
          <a:p>
            <a:pPr>
              <a:buNone/>
            </a:pPr>
            <a:endParaRPr dirty="0" lang="sr-Cyrl-RS" smtClean="0"/>
          </a:p>
          <a:p>
            <a:pPr algn="ctr">
              <a:buNone/>
            </a:pPr>
            <a:r>
              <a:rPr b="1" dirty="0" lang="sr-Cyrl-R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Насиље можеш пријавити у школи, одељењском старешини, члановима Тима за заштиту, </a:t>
            </a:r>
            <a:r>
              <a:rPr b="1" dirty="0" lang="sr-Cyrl-R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педагозима </a:t>
            </a:r>
            <a:r>
              <a:rPr b="1" dirty="0" lang="sr-Cyrl-R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или било којој особи од </a:t>
            </a:r>
            <a:r>
              <a:rPr b="1" dirty="0" lang="sr-Cyrl-R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поверења </a:t>
            </a:r>
            <a:r>
              <a:rPr b="1" dirty="0" lang="sr-Cyrl-R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запосленој у школи.</a:t>
            </a:r>
          </a:p>
          <a:p>
            <a:pPr algn="ctr">
              <a:buNone/>
            </a:pPr>
            <a:endParaRPr dirty="0" lang="en-US"/>
          </a:p>
        </p:txBody>
      </p:sp>
      <p:pic>
        <p:nvPicPr>
          <p:cNvPr id="4" name="Picture 3"/>
          <p:cNvPicPr/>
          <p:nvPr/>
        </p:nvPicPr>
        <p:blipFill>
          <a:blip cstate="print" r:embed="rId3"/>
          <a:srcRect b="215" l="59" r="70" t="56"/>
          <a:stretch>
            <a:fillRect/>
          </a:stretch>
        </p:blipFill>
        <p:spPr bwMode="auto">
          <a:xfrm>
            <a:off x="685800" y="675113"/>
            <a:ext cx="2286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136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“Чувам те”</vt:lpstr>
      <vt:lpstr>Платформа нуди:</vt:lpstr>
      <vt:lpstr>Информације</vt:lpstr>
      <vt:lpstr>Обуке</vt:lpstr>
      <vt:lpstr>Едукативни текстови и видео обуке</vt:lpstr>
      <vt:lpstr>Пријави насиље и тражи подршку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Чувам те</dc:title>
  <dc:creator>Tijana</dc:creator>
  <cp:lastModifiedBy>Microsoft account</cp:lastModifiedBy>
  <cp:revision>29</cp:revision>
  <dcterms:created xsi:type="dcterms:W3CDTF">2006-08-16T00:00:00Z</dcterms:created>
  <dcterms:modified xsi:type="dcterms:W3CDTF">2023-06-07T08:16:02Z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1323402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