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1" r:id="rId3"/>
    <p:sldId id="258" r:id="rId4"/>
    <p:sldId id="259" r:id="rId5"/>
    <p:sldId id="276" r:id="rId6"/>
    <p:sldId id="277" r:id="rId7"/>
    <p:sldId id="278" r:id="rId8"/>
    <p:sldId id="274" r:id="rId9"/>
    <p:sldId id="260" r:id="rId10"/>
    <p:sldId id="261" r:id="rId11"/>
    <p:sldId id="262" r:id="rId12"/>
    <p:sldId id="280" r:id="rId13"/>
    <p:sldId id="263" r:id="rId14"/>
    <p:sldId id="279" r:id="rId15"/>
    <p:sldId id="270" r:id="rId16"/>
    <p:sldId id="273" r:id="rId17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D2623C"/>
    <a:srgbClr val="FEF200"/>
    <a:srgbClr val="187FC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3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6FB22-3780-4012-8B18-904CAC36B2AD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59DA-991B-4FEF-A633-5D0963A4D07F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335224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F1C67-628F-4846-9643-8BBA6B881D9B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B3F44-01FA-4B5E-B26B-B83CE2BD094B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362795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5C3B-F5CB-4575-AEC3-BCE60B2DE93F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E1A22-5260-4466-BF5B-8C368C5D51DF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273346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A83BE-D15B-43D6-8073-87F759C5A9C9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BAFDF-9F3A-4164-A661-A793CD6208E9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199240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482ED-C637-44CF-A493-B3E93EA8685E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E6456-ED07-44DC-A2D6-627FCF6F134E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221642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B45E-06A2-4BA3-817B-3617B7CD4F38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BD888-101A-4401-9C18-AD15FF1480B9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124092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7E9C-64FC-448C-ACB4-E348688811AF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EA664-FF1C-4DB4-9EA4-4D77354BB036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232251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2640E-4919-4C42-AA68-ECD69F87E763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7017D-E64C-4B81-813B-C27749B86BE4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336412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A315-BCA0-49D8-BE6F-18595925624F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1CB73-B6C3-491C-9780-876D044837AD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191131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1DD5D-2816-4FD2-9BAC-C7EC4A5014EF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4E902-9A53-4844-84E2-7A19BEEE5861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274830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168F4-B5EC-48B0-A6B5-76CED7F356D2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83387-9B66-4B6A-A144-AEC512B42F51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  <p:extLst>
      <p:ext uri="{BB962C8B-B14F-4D97-AF65-F5344CB8AC3E}">
        <p14:creationId xmlns="" xmlns:p14="http://schemas.microsoft.com/office/powerpoint/2010/main" val="123223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D551E6-F9CA-465B-BD09-E32926420B23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A708C4-B43E-4E81-9038-CA31E6176168}" type="slidenum">
              <a:rPr lang="ru-RU" altLang="sr-Latn-RS"/>
              <a:pPr>
                <a:defRPr/>
              </a:pPr>
              <a:t>‹#›</a:t>
            </a:fld>
            <a:endParaRPr lang="ru-RU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8225" y="1241425"/>
            <a:ext cx="7315200" cy="1916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4800" b="1" dirty="0" smtClean="0"/>
              <a:t>ОШ „Десанка Максимовић“</a:t>
            </a:r>
            <a:br>
              <a:rPr lang="sr-Cyrl-RS" sz="4800" b="1" dirty="0" smtClean="0"/>
            </a:br>
            <a:r>
              <a:rPr lang="sr-Cyrl-RS" sz="4800" b="1" dirty="0" smtClean="0"/>
              <a:t>Пожаревац</a:t>
            </a:r>
            <a:endParaRPr lang="ru-RU" sz="4800" b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altLang="en-US" dirty="0" smtClean="0"/>
              <a:t>Друго полугодиште                                              – од 19. 04.2021.године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altLang="en-US" dirty="0" smtClean="0"/>
              <a:t>Школска 2020/2021.година</a:t>
            </a:r>
            <a:endParaRPr lang="en-US" altLang="en-US" dirty="0"/>
          </a:p>
        </p:txBody>
      </p:sp>
      <p:pic>
        <p:nvPicPr>
          <p:cNvPr id="2052" name="Picture 2" descr="Logo sko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8175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 descr="IMG_11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0" y="520700"/>
            <a:ext cx="1797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534988" y="277813"/>
            <a:ext cx="80867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Ужина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У току боравка ученика у школи биће обезбеђена   ужина по утврђеном бројном стању.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Подела ужине је по утврђеном распореду 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Ученици који не користе школску ужину могу понети своју.</a:t>
            </a:r>
            <a:endParaRPr lang="en-US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450760" y="998180"/>
            <a:ext cx="785472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u="sng" dirty="0"/>
              <a:t>Продужени боравак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Ученици   који користе услуге продуженог боравка биће распоређени у две групе 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Радно време продуженог боравка је од 6:00 до 16:00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Пре почетка наставе имају доручак по тачно утврђеној сатници. Након завршетка наставе преузима их учитељица задужена за рад у боравку и имају ручак.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533400" y="241300"/>
            <a:ext cx="8407400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 dirty="0"/>
              <a:t>МЕРЕ ЗАШТИТЕ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dirty="0" err="1"/>
              <a:t>Школа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је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обезбедила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како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дезинфекциона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средстава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тако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средства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адекватно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одржавање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санитарно-хигијенских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услова</a:t>
            </a:r>
            <a:r>
              <a:rPr lang="en-US" altLang="sr-Latn-RS" sz="2400" dirty="0"/>
              <a:t>,</a:t>
            </a:r>
            <a:r>
              <a:rPr lang="sr-Cyrl-RS" altLang="sr-Latn-RS" sz="2400" dirty="0"/>
              <a:t> ИЗВРШЕНА ЈЕ КОМПЛЕТНА ДЕЗИНФЕКЦИЈА ШКОЛЕ од стране Завода за јавно здравље Пожаревац</a:t>
            </a:r>
            <a:endParaRPr lang="en-US" altLang="sr-Latn-RS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dirty="0" err="1"/>
              <a:t>Родитељи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су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обавези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деци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измере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температуру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поласка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школу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да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одељењског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старешину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обавесте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уколико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дете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има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било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какве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сиптоме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болести</a:t>
            </a:r>
            <a:r>
              <a:rPr lang="en-US" altLang="sr-Latn-RS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sr-Cyrl-RS" altLang="sr-Latn-RS" sz="2400" dirty="0" smtClean="0"/>
              <a:t>На почетку другог полугодишта на часовима одељењских заједница (у Гугл учионицама) одељењски старешине ће подсетити ученике на правила понашања у време пандемије.</a:t>
            </a:r>
            <a:endParaRPr lang="sr-Cyrl-RS" altLang="sr-Latn-RS" sz="2400" dirty="0"/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r-Cyrl-RS" altLang="sr-Latn-RS" sz="2400" dirty="0" smtClean="0"/>
              <a:t>Одељењски старешине ће подсетити </a:t>
            </a:r>
            <a:r>
              <a:rPr lang="en-US" altLang="sr-Latn-RS" sz="2400" dirty="0" err="1" smtClean="0"/>
              <a:t>родитељ</a:t>
            </a:r>
            <a:r>
              <a:rPr lang="sr-Cyrl-RS" altLang="sr-Latn-RS" sz="2400" dirty="0" smtClean="0"/>
              <a:t>е на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правил</a:t>
            </a:r>
            <a:r>
              <a:rPr lang="sr-Cyrl-RS" altLang="sr-Latn-RS" sz="2400" dirty="0" smtClean="0"/>
              <a:t>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понашања</a:t>
            </a:r>
            <a:r>
              <a:rPr lang="en-US" altLang="sr-Latn-RS" sz="2400" dirty="0" smtClean="0"/>
              <a:t> у </a:t>
            </a:r>
            <a:r>
              <a:rPr lang="en-US" altLang="sr-Latn-RS" sz="2400" dirty="0" err="1" smtClean="0"/>
              <a:t>време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пандемије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на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родитељским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састанцима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који</a:t>
            </a:r>
            <a:r>
              <a:rPr lang="en-US" altLang="sr-Latn-RS" sz="2400" dirty="0" smtClean="0"/>
              <a:t> </a:t>
            </a:r>
            <a:r>
              <a:rPr lang="en-US" altLang="sr-Latn-RS" sz="2400" dirty="0" err="1" smtClean="0"/>
              <a:t>ће</a:t>
            </a:r>
            <a:r>
              <a:rPr lang="sr-Cyrl-RS" altLang="sr-Latn-RS" sz="2400" dirty="0" smtClean="0"/>
              <a:t> реализовати током јануара (могу користити Гугл мит и Вибер групе за родитељске састанке).</a:t>
            </a:r>
            <a:endParaRPr lang="en-US" altLang="sr-Latn-RS" sz="2400" dirty="0" smtClean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sr-Cyrl-RS" altLang="sr-Latn-RS" sz="2400" dirty="0" smtClean="0"/>
              <a:t>Ученици </a:t>
            </a:r>
            <a:r>
              <a:rPr lang="sr-Cyrl-RS" altLang="sr-Latn-RS" sz="2400" dirty="0"/>
              <a:t>улазе на ученички улаз из школског дворишта</a:t>
            </a:r>
            <a:r>
              <a:rPr lang="en-US" altLang="sr-Latn-RS" sz="2400" dirty="0"/>
              <a:t>.</a:t>
            </a:r>
            <a:endParaRPr lang="sr-Cyrl-RS" altLang="sr-Latn-RS" sz="2400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sr-Cyrl-RS" altLang="sr-Latn-RS" sz="2400" dirty="0"/>
              <a:t>Кретање ученика у школи је обележено по стручном упутству добијеном од надлежних установа</a:t>
            </a:r>
            <a:endParaRPr lang="en-US" altLang="sr-Latn-R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84175" y="688975"/>
            <a:ext cx="840422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2400" dirty="0"/>
              <a:t>У циљу очувања здравља  морају се поштовани прописане мере. </a:t>
            </a:r>
            <a:endParaRPr lang="sr-Latn-RS" sz="2400" dirty="0"/>
          </a:p>
          <a:p>
            <a:r>
              <a:rPr lang="ru-RU" sz="2400" dirty="0"/>
              <a:t>Децу у школском дворишту дочекују учитељи и наставници. </a:t>
            </a:r>
            <a:endParaRPr lang="sr-Latn-RS" sz="2400" dirty="0"/>
          </a:p>
          <a:p>
            <a:r>
              <a:rPr lang="ru-RU" sz="2400" b="1" dirty="0"/>
              <a:t>Деца морају имати маске које обезбеђују родитељи. </a:t>
            </a:r>
            <a:endParaRPr lang="sr-Latn-RS" sz="2400" dirty="0"/>
          </a:p>
          <a:p>
            <a:r>
              <a:rPr lang="en-US" sz="2400" dirty="0" err="1" smtClean="0"/>
              <a:t>Маску</a:t>
            </a:r>
            <a:r>
              <a:rPr lang="en-US" sz="2400" dirty="0" smtClean="0"/>
              <a:t> </a:t>
            </a:r>
            <a:r>
              <a:rPr lang="en-US" sz="2400" dirty="0" err="1"/>
              <a:t>ученик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носи</a:t>
            </a:r>
            <a:r>
              <a:rPr lang="en-US" sz="2400" dirty="0"/>
              <a:t> </a:t>
            </a:r>
            <a:r>
              <a:rPr lang="en-US" sz="2400" dirty="0" err="1"/>
              <a:t>при</a:t>
            </a:r>
            <a:r>
              <a:rPr lang="en-US" sz="2400" dirty="0"/>
              <a:t> </a:t>
            </a:r>
            <a:r>
              <a:rPr lang="en-US" sz="2400" dirty="0" err="1"/>
              <a:t>уласку</a:t>
            </a:r>
            <a:r>
              <a:rPr lang="en-US" sz="2400" dirty="0"/>
              <a:t> у </a:t>
            </a:r>
            <a:r>
              <a:rPr lang="en-US" sz="2400" dirty="0" err="1"/>
              <a:t>школу</a:t>
            </a:r>
            <a:r>
              <a:rPr lang="en-US" sz="2400" dirty="0"/>
              <a:t> </a:t>
            </a:r>
            <a:r>
              <a:rPr lang="en-US" sz="2400" dirty="0" err="1"/>
              <a:t>па</a:t>
            </a:r>
            <a:r>
              <a:rPr lang="en-US" sz="2400" dirty="0"/>
              <a:t> </a:t>
            </a:r>
            <a:r>
              <a:rPr lang="en-US" sz="2400" dirty="0" err="1"/>
              <a:t>све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доласка</a:t>
            </a:r>
            <a:r>
              <a:rPr lang="en-US" sz="2400" dirty="0"/>
              <a:t> </a:t>
            </a:r>
            <a:r>
              <a:rPr lang="en-US" sz="2400" dirty="0" err="1"/>
              <a:t>до</a:t>
            </a:r>
            <a:r>
              <a:rPr lang="en-US" sz="2400" dirty="0"/>
              <a:t> </a:t>
            </a:r>
            <a:r>
              <a:rPr lang="en-US" sz="2400" dirty="0" err="1"/>
              <a:t>своје</a:t>
            </a:r>
            <a:r>
              <a:rPr lang="en-US" sz="2400" dirty="0"/>
              <a:t> </a:t>
            </a:r>
            <a:r>
              <a:rPr lang="en-US" sz="2400" dirty="0" err="1"/>
              <a:t>клупе</a:t>
            </a:r>
            <a:r>
              <a:rPr lang="en-US" sz="2400" dirty="0"/>
              <a:t>. </a:t>
            </a:r>
            <a:endParaRPr lang="sr-Latn-RS" sz="2400" dirty="0"/>
          </a:p>
          <a:p>
            <a:r>
              <a:rPr lang="en-US" sz="2400" dirty="0" err="1" smtClean="0"/>
              <a:t>Маска</a:t>
            </a:r>
            <a:r>
              <a:rPr lang="en-US" sz="2400" dirty="0" smtClean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обавезно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и </a:t>
            </a:r>
            <a:r>
              <a:rPr lang="en-US" sz="2400" dirty="0" err="1"/>
              <a:t>приликом</a:t>
            </a:r>
            <a:r>
              <a:rPr lang="en-US" sz="2400" dirty="0"/>
              <a:t> </a:t>
            </a:r>
            <a:r>
              <a:rPr lang="en-US" sz="2400" dirty="0" err="1"/>
              <a:t>одговарања</a:t>
            </a:r>
            <a:r>
              <a:rPr lang="en-US" sz="2400" dirty="0"/>
              <a:t> и </a:t>
            </a:r>
            <a:r>
              <a:rPr lang="en-US" sz="2400" dirty="0" err="1"/>
              <a:t>сваког</a:t>
            </a:r>
            <a:r>
              <a:rPr lang="en-US" sz="2400" dirty="0"/>
              <a:t> </a:t>
            </a:r>
            <a:r>
              <a:rPr lang="en-US" sz="2400" dirty="0" err="1"/>
              <a:t>разговора</a:t>
            </a:r>
            <a:r>
              <a:rPr lang="en-US" sz="2400" dirty="0"/>
              <a:t>.</a:t>
            </a:r>
            <a:endParaRPr lang="sr-Latn-RS" sz="2400" dirty="0"/>
          </a:p>
          <a:p>
            <a:r>
              <a:rPr lang="en-US" sz="2400" dirty="0" err="1" smtClean="0"/>
              <a:t>Маска</a:t>
            </a:r>
            <a:r>
              <a:rPr lang="en-US" sz="2400" dirty="0" smtClean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обавезно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и </a:t>
            </a:r>
            <a:r>
              <a:rPr lang="en-US" sz="2400" dirty="0" err="1"/>
              <a:t>приликом</a:t>
            </a:r>
            <a:r>
              <a:rPr lang="en-US" sz="2400" dirty="0"/>
              <a:t> </a:t>
            </a:r>
            <a:r>
              <a:rPr lang="en-US" sz="2400" dirty="0" err="1"/>
              <a:t>било</a:t>
            </a:r>
            <a:r>
              <a:rPr lang="en-US" sz="2400" dirty="0"/>
              <a:t> </a:t>
            </a:r>
            <a:r>
              <a:rPr lang="en-US" sz="2400" dirty="0" err="1"/>
              <a:t>којег</a:t>
            </a:r>
            <a:r>
              <a:rPr lang="en-US" sz="2400" dirty="0"/>
              <a:t> </a:t>
            </a:r>
            <a:r>
              <a:rPr lang="en-US" sz="2400" dirty="0" err="1"/>
              <a:t>кретања</a:t>
            </a:r>
            <a:r>
              <a:rPr lang="en-US" sz="2400" dirty="0"/>
              <a:t> </a:t>
            </a:r>
            <a:r>
              <a:rPr lang="en-US" sz="2400" dirty="0" err="1"/>
              <a:t>ван</a:t>
            </a:r>
            <a:r>
              <a:rPr lang="en-US" sz="2400" dirty="0"/>
              <a:t> </a:t>
            </a:r>
            <a:r>
              <a:rPr lang="en-US" sz="2400" dirty="0" err="1"/>
              <a:t>клупе</a:t>
            </a:r>
            <a:r>
              <a:rPr lang="en-US" sz="2400" dirty="0"/>
              <a:t>, </a:t>
            </a:r>
            <a:r>
              <a:rPr lang="en-US" sz="2400" dirty="0" err="1"/>
              <a:t>приликом</a:t>
            </a:r>
            <a:r>
              <a:rPr lang="en-US" sz="2400" dirty="0"/>
              <a:t> </a:t>
            </a:r>
            <a:r>
              <a:rPr lang="en-US" sz="2400" dirty="0" err="1"/>
              <a:t>одласка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одмор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тоалет</a:t>
            </a:r>
            <a:r>
              <a:rPr lang="en-US" sz="2400" dirty="0"/>
              <a:t>. </a:t>
            </a:r>
            <a:r>
              <a:rPr lang="en-US" sz="2400" dirty="0" err="1"/>
              <a:t>Током</a:t>
            </a:r>
            <a:r>
              <a:rPr lang="en-US" sz="2400" dirty="0"/>
              <a:t> </a:t>
            </a:r>
            <a:r>
              <a:rPr lang="en-US" sz="2400" dirty="0" err="1"/>
              <a:t>боравка</a:t>
            </a:r>
            <a:r>
              <a:rPr lang="en-US" sz="2400" dirty="0"/>
              <a:t> у </a:t>
            </a:r>
            <a:r>
              <a:rPr lang="en-US" sz="2400" dirty="0" err="1"/>
              <a:t>школи</a:t>
            </a:r>
            <a:r>
              <a:rPr lang="en-US" sz="2400" dirty="0"/>
              <a:t> </a:t>
            </a:r>
            <a:r>
              <a:rPr lang="en-US" sz="2400" dirty="0" err="1"/>
              <a:t>могуће</a:t>
            </a:r>
            <a:r>
              <a:rPr lang="en-US" sz="2400" dirty="0"/>
              <a:t> </a:t>
            </a:r>
            <a:r>
              <a:rPr lang="en-US" sz="2400" dirty="0" err="1"/>
              <a:t>је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</a:t>
            </a:r>
            <a:r>
              <a:rPr lang="en-US" sz="2400" dirty="0" err="1"/>
              <a:t>било</a:t>
            </a:r>
            <a:r>
              <a:rPr lang="en-US" sz="2400" dirty="0"/>
              <a:t> </a:t>
            </a:r>
            <a:r>
              <a:rPr lang="en-US" sz="2400" dirty="0" err="1"/>
              <a:t>која</a:t>
            </a:r>
            <a:r>
              <a:rPr lang="en-US" sz="2400" dirty="0"/>
              <a:t> </a:t>
            </a:r>
            <a:r>
              <a:rPr lang="en-US" sz="2400" dirty="0" err="1"/>
              <a:t>маска</a:t>
            </a:r>
            <a:r>
              <a:rPr lang="en-US" sz="2400" dirty="0"/>
              <a:t> (</a:t>
            </a:r>
            <a:r>
              <a:rPr lang="en-US" sz="2400" dirty="0" err="1"/>
              <a:t>хируршка</a:t>
            </a:r>
            <a:r>
              <a:rPr lang="en-US" sz="2400" dirty="0"/>
              <a:t>, </a:t>
            </a:r>
            <a:r>
              <a:rPr lang="en-US" sz="2400" dirty="0" err="1"/>
              <a:t>епидемиолошка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платнена</a:t>
            </a:r>
            <a:r>
              <a:rPr lang="en-US" sz="2400" dirty="0"/>
              <a:t>), </a:t>
            </a:r>
            <a:r>
              <a:rPr lang="en-US" sz="2400" dirty="0" err="1"/>
              <a:t>али</a:t>
            </a:r>
            <a:r>
              <a:rPr lang="en-US" sz="2400" dirty="0"/>
              <a:t> </a:t>
            </a:r>
            <a:r>
              <a:rPr lang="en-US" sz="2400" dirty="0" err="1"/>
              <a:t>она</a:t>
            </a:r>
            <a:r>
              <a:rPr lang="en-US" sz="2400" dirty="0"/>
              <a:t> </a:t>
            </a:r>
            <a:r>
              <a:rPr lang="en-US" sz="2400" dirty="0" err="1"/>
              <a:t>треба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се</a:t>
            </a:r>
            <a:r>
              <a:rPr lang="en-US" sz="2400" dirty="0"/>
              <a:t> </a:t>
            </a:r>
            <a:r>
              <a:rPr lang="en-US" sz="2400" dirty="0" err="1"/>
              <a:t>користи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исправан</a:t>
            </a:r>
            <a:r>
              <a:rPr lang="en-US" sz="2400" dirty="0"/>
              <a:t> </a:t>
            </a:r>
            <a:r>
              <a:rPr lang="en-US" sz="2400" dirty="0" err="1"/>
              <a:t>начин</a:t>
            </a:r>
            <a:r>
              <a:rPr lang="en-US" sz="2400" dirty="0"/>
              <a:t> </a:t>
            </a:r>
            <a:r>
              <a:rPr lang="en-US" sz="2400" dirty="0" err="1"/>
              <a:t>тако</a:t>
            </a:r>
            <a:r>
              <a:rPr lang="en-US" sz="2400" dirty="0"/>
              <a:t> </a:t>
            </a:r>
            <a:r>
              <a:rPr lang="en-US" sz="2400" dirty="0" err="1"/>
              <a:t>да</a:t>
            </a:r>
            <a:r>
              <a:rPr lang="en-US" sz="2400" dirty="0"/>
              <a:t> </a:t>
            </a:r>
            <a:r>
              <a:rPr lang="en-US" sz="2400" dirty="0" err="1"/>
              <a:t>покрива</a:t>
            </a:r>
            <a:r>
              <a:rPr lang="en-US" sz="2400" dirty="0"/>
              <a:t> </a:t>
            </a:r>
            <a:r>
              <a:rPr lang="en-US" sz="2400" dirty="0" err="1"/>
              <a:t>нос</a:t>
            </a:r>
            <a:r>
              <a:rPr lang="en-US" sz="2400" dirty="0"/>
              <a:t> и </a:t>
            </a:r>
            <a:r>
              <a:rPr lang="en-US" sz="2400" dirty="0" err="1"/>
              <a:t>уста</a:t>
            </a:r>
            <a:r>
              <a:rPr lang="sr-Cyrl-RS" sz="2400" dirty="0"/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sr-Cyrl-RS" altLang="sr-Latn-RS" sz="2400" dirty="0"/>
              <a:t> </a:t>
            </a:r>
            <a:r>
              <a:rPr lang="sr-Cyrl-RS" altLang="sr-Latn-RS" sz="2400" b="1" dirty="0"/>
              <a:t>У клупи седи по један ученик.</a:t>
            </a:r>
            <a:endParaRPr lang="ru-RU" altLang="sr-Latn-RS" sz="2400" b="1" dirty="0"/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755650" y="165100"/>
            <a:ext cx="6492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/>
              <a:t>МЕРЕ ЗАШТИТЕ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558800" y="209550"/>
            <a:ext cx="79375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b="1" dirty="0"/>
              <a:t>МЕРЕ ЗАШТИТЕ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b="1" dirty="0" err="1"/>
              <a:t>Одржавање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физичке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дистанце</a:t>
            </a:r>
            <a:r>
              <a:rPr lang="en-US" altLang="sr-Latn-RS" sz="2400" b="1" dirty="0"/>
              <a:t> у </a:t>
            </a:r>
            <a:r>
              <a:rPr lang="en-US" altLang="sr-Latn-RS" sz="2400" b="1" dirty="0" err="1"/>
              <a:t>затвореном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простору</a:t>
            </a:r>
            <a:r>
              <a:rPr lang="sr-Cyrl-RS" altLang="sr-Latn-RS" sz="2400" b="1" dirty="0"/>
              <a:t> </a:t>
            </a:r>
            <a:r>
              <a:rPr lang="sr-Cyrl-RS" altLang="sr-Latn-RS" sz="2400" b="1" dirty="0" smtClean="0"/>
              <a:t>(2 метра</a:t>
            </a:r>
            <a:r>
              <a:rPr lang="sr-Cyrl-RS" altLang="sr-Latn-RS" sz="2400" b="1" dirty="0"/>
              <a:t>)</a:t>
            </a:r>
            <a:endParaRPr lang="en-US" altLang="sr-Latn-RS" sz="2400" b="1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US" altLang="sr-Latn-RS" sz="2400" b="1" dirty="0" err="1"/>
              <a:t>Прање</a:t>
            </a:r>
            <a:r>
              <a:rPr lang="en-US" altLang="sr-Latn-RS" sz="2400" b="1" dirty="0"/>
              <a:t> и </a:t>
            </a:r>
            <a:r>
              <a:rPr lang="en-US" altLang="sr-Latn-RS" sz="2400" b="1" dirty="0" err="1"/>
              <a:t>дезинфиковање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руку</a:t>
            </a:r>
            <a:r>
              <a:rPr lang="en-US" altLang="sr-Latn-RS" sz="2400" b="1" dirty="0"/>
              <a:t> у </a:t>
            </a:r>
            <a:r>
              <a:rPr lang="en-US" altLang="sr-Latn-RS" sz="2400" b="1" dirty="0" err="1"/>
              <a:t>просторијама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школе</a:t>
            </a:r>
            <a:r>
              <a:rPr lang="en-US" altLang="sr-Latn-RS" sz="24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dirty="0"/>
              <a:t>• </a:t>
            </a:r>
            <a:r>
              <a:rPr lang="en-US" altLang="sr-Latn-RS" sz="2400" dirty="0" err="1"/>
              <a:t>Како</a:t>
            </a:r>
            <a:r>
              <a:rPr lang="en-US" altLang="sr-Latn-RS" sz="2400" dirty="0"/>
              <a:t>?                                                                                                                                                                                            </a:t>
            </a:r>
            <a:r>
              <a:rPr lang="en-US" altLang="sr-Latn-RS" sz="2400" dirty="0" err="1"/>
              <a:t>Хигијенски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исправном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водом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пиће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сапуном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трајању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од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најмање</a:t>
            </a:r>
            <a:r>
              <a:rPr lang="en-US" altLang="sr-Latn-RS" sz="2400" dirty="0"/>
              <a:t> 20 </a:t>
            </a:r>
            <a:r>
              <a:rPr lang="en-US" altLang="sr-Latn-RS" sz="2400" dirty="0" err="1"/>
              <a:t>секунди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или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употребом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дезинфекционог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средства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бази</a:t>
            </a:r>
            <a:r>
              <a:rPr lang="en-US" altLang="sr-Latn-RS" sz="2400" dirty="0"/>
              <a:t> 70% </a:t>
            </a:r>
            <a:r>
              <a:rPr lang="en-US" altLang="sr-Latn-RS" sz="2400" dirty="0" err="1"/>
              <a:t>алкохола</a:t>
            </a:r>
            <a:r>
              <a:rPr lang="en-US" altLang="sr-Latn-RS" sz="2400" dirty="0"/>
              <a:t>.  </a:t>
            </a:r>
            <a:r>
              <a:rPr lang="en-US" altLang="sr-Latn-RS" sz="2400" dirty="0" err="1"/>
              <a:t>Дезинфекција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средствима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бази</a:t>
            </a:r>
            <a:r>
              <a:rPr lang="en-US" altLang="sr-Latn-RS" sz="2400" dirty="0"/>
              <a:t> 70% </a:t>
            </a:r>
            <a:r>
              <a:rPr lang="en-US" altLang="sr-Latn-RS" sz="2400" dirty="0" err="1"/>
              <a:t>алкохола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може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заменити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прање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водом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сапуном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уколико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видно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запрљане</a:t>
            </a:r>
            <a:r>
              <a:rPr lang="en-US" altLang="sr-Latn-RS" sz="2400" dirty="0"/>
              <a:t>. </a:t>
            </a:r>
            <a:r>
              <a:rPr lang="en-US" altLang="sr-Latn-RS" sz="2400" dirty="0" err="1"/>
              <a:t>После</a:t>
            </a:r>
            <a:r>
              <a:rPr lang="en-US" altLang="sr-Latn-RS" sz="2400" dirty="0"/>
              <a:t> 3 </a:t>
            </a:r>
            <a:r>
              <a:rPr lang="en-US" altLang="sr-Latn-RS" sz="2400" dirty="0" err="1"/>
              <a:t>до</a:t>
            </a:r>
            <a:r>
              <a:rPr lang="en-US" altLang="sr-Latn-RS" sz="2400" dirty="0"/>
              <a:t> 4 </a:t>
            </a:r>
            <a:r>
              <a:rPr lang="en-US" altLang="sr-Latn-RS" sz="2400" dirty="0" err="1"/>
              <a:t>извршених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дезинфекција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обавезно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опрати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водом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сапуном</a:t>
            </a:r>
            <a:r>
              <a:rPr lang="en-US" altLang="sr-Latn-RS" sz="2400" dirty="0"/>
              <a:t>. </a:t>
            </a:r>
            <a:r>
              <a:rPr lang="en-US" altLang="sr-Latn-RS" sz="2400" dirty="0" err="1"/>
              <a:t>Демонстрацијом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постављањем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постера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као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подсетника</a:t>
            </a:r>
            <a:r>
              <a:rPr lang="en-US" altLang="sr-Latn-RS" sz="2400" dirty="0"/>
              <a:t> о </a:t>
            </a:r>
            <a:r>
              <a:rPr lang="en-US" altLang="sr-Latn-RS" sz="2400" dirty="0" err="1"/>
              <a:t>правилном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прању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руку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на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свим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местима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где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руке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перу</a:t>
            </a:r>
            <a:r>
              <a:rPr lang="en-US" altLang="sr-Latn-RS" sz="24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b="1" dirty="0"/>
              <a:t>- </a:t>
            </a:r>
            <a:r>
              <a:rPr lang="en-US" altLang="sr-Latn-RS" sz="2400" b="1" dirty="0" err="1"/>
              <a:t>Ученици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неће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мењати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учионицу</a:t>
            </a:r>
            <a:r>
              <a:rPr lang="sr-Cyrl-RS" altLang="sr-Latn-RS" sz="2400" b="1" dirty="0"/>
              <a:t> </a:t>
            </a:r>
            <a:r>
              <a:rPr lang="sr-Cyrl-RS" altLang="sr-Latn-RS" sz="2400" dirty="0"/>
              <a:t>(на вратима учионице обележено је које ће одељење бити у којој учионици)</a:t>
            </a:r>
            <a:r>
              <a:rPr lang="en-US" altLang="sr-Latn-RS" sz="2400" dirty="0"/>
              <a:t> </a:t>
            </a:r>
            <a:r>
              <a:rPr lang="en-US" altLang="sr-Latn-RS" sz="2400" b="1" dirty="0"/>
              <a:t>и </a:t>
            </a:r>
            <a:r>
              <a:rPr lang="en-US" altLang="sr-Latn-RS" sz="2400" b="1" dirty="0" err="1"/>
              <a:t>распоред</a:t>
            </a:r>
            <a:r>
              <a:rPr lang="en-US" altLang="sr-Latn-RS" sz="2400" b="1" dirty="0"/>
              <a:t> </a:t>
            </a:r>
            <a:r>
              <a:rPr lang="en-US" altLang="sr-Latn-RS" sz="2400" b="1" dirty="0" err="1"/>
              <a:t>седења</a:t>
            </a:r>
            <a:r>
              <a:rPr lang="en-US" altLang="sr-Latn-RS" sz="2400" b="1" dirty="0"/>
              <a:t>.</a:t>
            </a:r>
            <a:r>
              <a:rPr lang="sr-Cyrl-RS" altLang="sr-Latn-RS" sz="2400" b="1" dirty="0"/>
              <a:t> </a:t>
            </a:r>
            <a:endParaRPr lang="en-US" altLang="sr-Latn-R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99246" y="363915"/>
            <a:ext cx="8521633" cy="6494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/>
              <a:t>Након завршетка наставе,учитељи и наставници изводе децу из школе.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 smtClean="0"/>
              <a:t>Родитељи </a:t>
            </a:r>
            <a:r>
              <a:rPr lang="ru-RU" altLang="sr-Latn-RS" dirty="0"/>
              <a:t>могу сачекати децу у школском дворишту (млађи разреди) и испред школског дворишта,  без уласка у школску зграду.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 smtClean="0"/>
              <a:t>Деца </a:t>
            </a:r>
            <a:r>
              <a:rPr lang="ru-RU" altLang="sr-Latn-RS" dirty="0"/>
              <a:t>долазе у школу здрава, без температуре и симптома сличних грипу</a:t>
            </a:r>
            <a:r>
              <a:rPr lang="ru-RU" altLang="sr-Latn-RS" dirty="0" smtClean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dirty="0" smtClean="0"/>
              <a:t>Ради превенције </a:t>
            </a:r>
            <a:r>
              <a:rPr lang="ru-RU" altLang="sr-Latn-RS" dirty="0"/>
              <a:t>у циљу спречавања </a:t>
            </a:r>
            <a:r>
              <a:rPr lang="ru-RU" altLang="sr-Latn-RS" dirty="0" smtClean="0"/>
              <a:t>вируса потребно је да наставници и родитељи редовно разговарају са ученицима о превентивним мерама.</a:t>
            </a:r>
            <a:endParaRPr lang="en-US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28650" y="117475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sr-Latn-RS" smtClean="0"/>
              <a:t>ДОДАТНА ОБАВЕШТЕЊА</a:t>
            </a: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628650" y="1162050"/>
            <a:ext cx="83391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400" dirty="0" err="1"/>
              <a:t>Настава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ће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почети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утврђеном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распореду</a:t>
            </a:r>
            <a:r>
              <a:rPr lang="en-US" altLang="sr-Latn-RS" sz="2400" dirty="0"/>
              <a:t>. У </a:t>
            </a:r>
            <a:r>
              <a:rPr lang="en-US" altLang="sr-Latn-RS" sz="2400" dirty="0" err="1"/>
              <a:t>складу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што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бољом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организацијом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наставе</a:t>
            </a:r>
            <a:r>
              <a:rPr lang="en-US" altLang="sr-Latn-RS" sz="2400" dirty="0"/>
              <a:t>, а </a:t>
            </a:r>
            <a:r>
              <a:rPr lang="en-US" altLang="sr-Latn-RS" sz="2400" dirty="0" err="1"/>
              <a:t>пре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свега</a:t>
            </a:r>
            <a:r>
              <a:rPr lang="en-US" altLang="sr-Latn-RS" sz="2400" dirty="0"/>
              <a:t> у </a:t>
            </a:r>
            <a:r>
              <a:rPr lang="en-US" altLang="sr-Latn-RS" sz="2400" dirty="0" err="1"/>
              <a:t>смислу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очувања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здравственог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стања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деце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запослених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родитеља</a:t>
            </a:r>
            <a:r>
              <a:rPr lang="en-US" altLang="sr-Latn-RS" sz="2400" dirty="0"/>
              <a:t>, о </a:t>
            </a:r>
            <a:r>
              <a:rPr lang="en-US" altLang="sr-Latn-RS" sz="2400" dirty="0" err="1"/>
              <a:t>свакој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промени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обавештаваћемо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вас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путем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телефона</a:t>
            </a:r>
            <a:r>
              <a:rPr lang="en-US" altLang="sr-Latn-RS" sz="2400" dirty="0"/>
              <a:t>, </a:t>
            </a:r>
            <a:r>
              <a:rPr lang="en-US" altLang="sr-Latn-RS" sz="2400" dirty="0" err="1"/>
              <a:t>сајта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школе</a:t>
            </a:r>
            <a:r>
              <a:rPr lang="en-US" altLang="sr-Latn-RS" sz="2400" dirty="0"/>
              <a:t> и </a:t>
            </a:r>
            <a:r>
              <a:rPr lang="en-US" altLang="sr-Latn-RS" sz="2400" dirty="0" err="1"/>
              <a:t>вибер</a:t>
            </a:r>
            <a:r>
              <a:rPr lang="en-US" altLang="sr-Latn-RS" sz="2400" dirty="0"/>
              <a:t> </a:t>
            </a:r>
            <a:r>
              <a:rPr lang="en-US" altLang="sr-Latn-RS" sz="2400" dirty="0" err="1"/>
              <a:t>група</a:t>
            </a:r>
            <a:r>
              <a:rPr lang="en-US" altLang="sr-Latn-RS" sz="24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sr-Latn-RS" dirty="0" smtClean="0"/>
              <a:t>Поштовани родитељи</a:t>
            </a:r>
            <a:r>
              <a:rPr lang="sr-Latn-RS" altLang="sr-Latn-RS" dirty="0" smtClean="0"/>
              <a:t> </a:t>
            </a:r>
            <a:r>
              <a:rPr lang="sr-Cyrl-RS" altLang="sr-Latn-RS" dirty="0" smtClean="0"/>
              <a:t>и ученици</a:t>
            </a:r>
            <a:r>
              <a:rPr lang="ru-RU" altLang="sr-Latn-RS" dirty="0" smtClean="0"/>
              <a:t>,</a:t>
            </a:r>
            <a:br>
              <a:rPr lang="ru-RU" altLang="sr-Latn-RS" dirty="0" smtClean="0"/>
            </a:b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11300"/>
            <a:ext cx="81407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17538" y="285750"/>
            <a:ext cx="813435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 smtClean="0"/>
              <a:t>Од </a:t>
            </a:r>
            <a:r>
              <a:rPr lang="ru-RU" altLang="sr-Latn-RS" sz="2800" dirty="0"/>
              <a:t>надлежних органа смо добили стручна упутства која смо у обавези да поштујемо и поступамо у складу са наложеним епидемиолошкоим мерама.</a:t>
            </a:r>
            <a:endParaRPr lang="en-US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 smtClean="0"/>
              <a:t>Надамо </a:t>
            </a:r>
            <a:r>
              <a:rPr lang="ru-RU" altLang="sr-Latn-RS" sz="2800" dirty="0"/>
              <a:t>се да ћемо уз вашу помоћ и подршку, реализовати све планиране активности кроз наставни процес и осигурати </a:t>
            </a:r>
            <a:r>
              <a:rPr lang="ru-RU" altLang="sr-Latn-RS" sz="2800" dirty="0" smtClean="0"/>
              <a:t>безбедан </a:t>
            </a:r>
            <a:r>
              <a:rPr lang="ru-RU" altLang="sr-Latn-RS" sz="2800" dirty="0"/>
              <a:t>боравак ученика и запослених у школи. </a:t>
            </a:r>
            <a:endParaRPr lang="en-US" altLang="sr-Latn-R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39725" y="742950"/>
            <a:ext cx="8659813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Настава ће се реализовати сваког дана </a:t>
            </a:r>
            <a:r>
              <a:rPr lang="sr-Cyrl-RS" altLang="sr-Latn-RS" sz="2800" dirty="0"/>
              <a:t>исто као и на почетку школске године:</a:t>
            </a:r>
            <a:endParaRPr lang="en-US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dirty="0">
                <a:solidFill>
                  <a:srgbClr val="FF0000"/>
                </a:solidFill>
              </a:rPr>
              <a:t>Ученици млађих и старијих разреда остају подељени у две групе А и Б  (како су их одељењске старешине поделили у септембру). </a:t>
            </a:r>
            <a:r>
              <a:rPr lang="ru-RU" altLang="sr-Latn-RS" sz="2800" dirty="0"/>
              <a:t>Часови ће трајати по 30 минута.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dirty="0"/>
              <a:t>Млађи разреди </a:t>
            </a:r>
            <a:r>
              <a:rPr lang="ru-RU" altLang="sr-Latn-RS" sz="2800" dirty="0"/>
              <a:t>(од 1. до 4. ) подељени на групе А и Б наставу ће похађати пре подне.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 smtClean="0"/>
              <a:t> </a:t>
            </a:r>
            <a:r>
              <a:rPr lang="ru-RU" altLang="sr-Latn-RS" sz="2800" b="1" dirty="0" smtClean="0"/>
              <a:t>У току прве наставне недеље другог полугодишта </a:t>
            </a:r>
            <a:r>
              <a:rPr lang="ru-RU" altLang="sr-Latn-RS" sz="2800" b="1" dirty="0"/>
              <a:t>група </a:t>
            </a:r>
            <a:r>
              <a:rPr lang="ru-RU" altLang="sr-Latn-RS" sz="2800" b="1" dirty="0" smtClean="0"/>
              <a:t>А има </a:t>
            </a:r>
            <a:r>
              <a:rPr lang="ru-RU" altLang="sr-Latn-RS" sz="2800" b="1" dirty="0"/>
              <a:t>наставу од 8:00 до </a:t>
            </a:r>
            <a:r>
              <a:rPr lang="ru-RU" altLang="sr-Latn-RS" sz="2800" b="1" dirty="0" smtClean="0"/>
              <a:t>10:30, </a:t>
            </a:r>
            <a:r>
              <a:rPr lang="ru-RU" altLang="sr-Latn-RS" sz="2800" b="1" dirty="0"/>
              <a:t>а </a:t>
            </a:r>
            <a:r>
              <a:rPr lang="ru-RU" altLang="sr-Latn-RS" sz="2800" b="1" dirty="0" smtClean="0"/>
              <a:t>група Б </a:t>
            </a:r>
            <a:r>
              <a:rPr lang="ru-RU" altLang="sr-Latn-RS" sz="2800" b="1" dirty="0"/>
              <a:t>од 10:55 до </a:t>
            </a:r>
            <a:r>
              <a:rPr lang="ru-RU" altLang="sr-Latn-RS" sz="2800" b="1" dirty="0" smtClean="0"/>
              <a:t>12:50. </a:t>
            </a:r>
            <a:endParaRPr lang="ru-RU" altLang="sr-Latn-R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dirty="0"/>
              <a:t>Следеће недеље групе се смењују. </a:t>
            </a:r>
            <a:endParaRPr lang="sr-Latn-RS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sr-Latn-RS" sz="2800" dirty="0"/>
              <a:t>Наставу прате по већ утврђеном распореду часова.</a:t>
            </a:r>
            <a:endParaRPr lang="ru-RU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06400" y="393700"/>
          <a:ext cx="8394700" cy="5934076"/>
        </p:xfrm>
        <a:graphic>
          <a:graphicData uri="http://schemas.openxmlformats.org/drawingml/2006/table">
            <a:tbl>
              <a:tblPr/>
              <a:tblGrid>
                <a:gridCol w="3289300">
                  <a:extLst>
                    <a:ext uri="{9D8B030D-6E8A-4147-A177-3AD203B41FA5}"/>
                  </a:extLst>
                </a:gridCol>
                <a:gridCol w="939800">
                  <a:extLst>
                    <a:ext uri="{9D8B030D-6E8A-4147-A177-3AD203B41FA5}"/>
                  </a:extLst>
                </a:gridCol>
                <a:gridCol w="3302000">
                  <a:extLst>
                    <a:ext uri="{9D8B030D-6E8A-4147-A177-3AD203B41FA5}"/>
                  </a:extLst>
                </a:gridCol>
                <a:gridCol w="863600">
                  <a:extLst>
                    <a:ext uri="{9D8B030D-6E8A-4147-A177-3AD203B41FA5}"/>
                  </a:extLst>
                </a:gridCol>
              </a:tblGrid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 ГРУПА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    ГРУПА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- 7,50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- 10,50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Почетак наставе - 8,00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Почетак наставе - 10,55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Редни број часа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Трајање часа и одмори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Редни број часа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Трајање часа и одмори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08,00 - 8,30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10,55 - 11,25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08,35 - 9,05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11,30 - 12,00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461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велики одмор 15 минута и (чишћење и проветравање просторија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велики одмор 15 минута и (чишћење и проветравање просторија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- 9,20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- 12,15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1116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09,25 - 9,55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12,20 - 12,50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730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10,00 - 10,30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8391" marR="183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656822" y="240804"/>
            <a:ext cx="7905281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dirty="0"/>
              <a:t>Старији разреди </a:t>
            </a:r>
            <a:r>
              <a:rPr lang="ru-RU" altLang="sr-Latn-RS" sz="2800" dirty="0"/>
              <a:t>(од 5. до 8. ) подељени на групе А и Б наставу ће похађати после подне од 14:00 до 17:40 </a:t>
            </a:r>
            <a:r>
              <a:rPr lang="ru-RU" altLang="sr-Latn-RS" sz="2800" dirty="0" smtClean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dirty="0" smtClean="0"/>
              <a:t> </a:t>
            </a:r>
            <a:r>
              <a:rPr lang="ru-RU" altLang="sr-Latn-RS" sz="2800" b="1" u="sng" dirty="0"/>
              <a:t>Група А</a:t>
            </a:r>
            <a:r>
              <a:rPr lang="ru-RU" altLang="sr-Latn-RS" sz="2800" dirty="0"/>
              <a:t> ће </a:t>
            </a:r>
            <a:r>
              <a:rPr lang="sr-Cyrl-RS" altLang="sr-Latn-RS" sz="2800" dirty="0" smtClean="0"/>
              <a:t>од  19.04.2021.</a:t>
            </a:r>
            <a:r>
              <a:rPr lang="ru-RU" altLang="sr-Latn-RS" sz="2800" dirty="0" smtClean="0"/>
              <a:t> </a:t>
            </a:r>
            <a:r>
              <a:rPr lang="ru-RU" altLang="sr-Latn-RS" sz="2800" dirty="0"/>
              <a:t>на наставу долазити </a:t>
            </a:r>
            <a:r>
              <a:rPr lang="ru-RU" altLang="sr-Latn-RS" sz="2800" b="1" dirty="0" smtClean="0"/>
              <a:t>уторком и четвртком .</a:t>
            </a:r>
            <a:endParaRPr lang="ru-RU" altLang="sr-Latn-R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sz="2800" b="1" dirty="0"/>
              <a:t> </a:t>
            </a:r>
            <a:r>
              <a:rPr lang="ru-RU" altLang="sr-Latn-RS" sz="2800" b="1" u="sng" dirty="0" smtClean="0"/>
              <a:t>Група </a:t>
            </a:r>
            <a:r>
              <a:rPr lang="ru-RU" altLang="sr-Latn-RS" sz="2800" b="1" u="sng" dirty="0"/>
              <a:t>Б</a:t>
            </a:r>
            <a:r>
              <a:rPr lang="ru-RU" altLang="sr-Latn-RS" sz="2800" u="sng" dirty="0"/>
              <a:t> </a:t>
            </a:r>
            <a:r>
              <a:rPr lang="ru-RU" altLang="sr-Latn-RS" sz="2800" dirty="0" smtClean="0"/>
              <a:t>ће </a:t>
            </a:r>
            <a:r>
              <a:rPr lang="sr-Cyrl-RS" altLang="sr-Latn-RS" sz="2800" dirty="0" smtClean="0"/>
              <a:t>од </a:t>
            </a:r>
            <a:r>
              <a:rPr lang="sr-Cyrl-RS" altLang="sr-Latn-RS" sz="2800" dirty="0" smtClean="0"/>
              <a:t> 19.04.2021</a:t>
            </a:r>
            <a:r>
              <a:rPr lang="sr-Cyrl-RS" altLang="sr-Latn-RS" sz="2800" dirty="0" smtClean="0"/>
              <a:t>.</a:t>
            </a:r>
            <a:r>
              <a:rPr lang="ru-RU" altLang="sr-Latn-RS" sz="2800" dirty="0" smtClean="0"/>
              <a:t> на </a:t>
            </a:r>
            <a:r>
              <a:rPr lang="ru-RU" altLang="sr-Latn-RS" sz="2800" dirty="0"/>
              <a:t>наставу </a:t>
            </a:r>
            <a:r>
              <a:rPr lang="ru-RU" altLang="sr-Latn-RS" sz="2800" dirty="0" smtClean="0"/>
              <a:t>долазити</a:t>
            </a:r>
            <a:r>
              <a:rPr lang="sr-Latn-RS" altLang="sr-Latn-RS" sz="2800" dirty="0" smtClean="0"/>
              <a:t> </a:t>
            </a:r>
            <a:r>
              <a:rPr lang="ru-RU" altLang="sr-Latn-RS" sz="2800" b="1" dirty="0" smtClean="0"/>
              <a:t>понедељком, средом и петком</a:t>
            </a:r>
            <a:r>
              <a:rPr lang="ru-RU" altLang="sr-Latn-RS" sz="2800" dirty="0" smtClean="0"/>
              <a:t> </a:t>
            </a:r>
            <a:endParaRPr lang="ru-RU" altLang="sr-Latn-RS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 b="1" u="sng" dirty="0"/>
              <a:t>Следеће недеље групе се смењују</a:t>
            </a:r>
            <a:r>
              <a:rPr lang="ru-RU" altLang="sr-Latn-RS" sz="28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sr-Latn-RS" sz="2800" dirty="0"/>
              <a:t>Наставу ће пратити по већ утврђеном распореду часова.</a:t>
            </a:r>
            <a:endParaRPr lang="ru-RU" altLang="sr-Latn-R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22300" y="584200"/>
          <a:ext cx="8089900" cy="5562606"/>
        </p:xfrm>
        <a:graphic>
          <a:graphicData uri="http://schemas.openxmlformats.org/drawingml/2006/table">
            <a:tbl>
              <a:tblPr/>
              <a:tblGrid>
                <a:gridCol w="1416050">
                  <a:extLst>
                    <a:ext uri="{9D8B030D-6E8A-4147-A177-3AD203B41FA5}"/>
                  </a:extLst>
                </a:gridCol>
                <a:gridCol w="6673850">
                  <a:extLst>
                    <a:ext uri="{9D8B030D-6E8A-4147-A177-3AD203B41FA5}"/>
                  </a:extLst>
                </a:gridCol>
              </a:tblGrid>
              <a:tr h="35242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ПРЕДМЕТНА НАСТАВА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- 13,50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Почетак наставе - 14,00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Редни број часа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Трајање часа и одмори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14,00 - 14,30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14,35 - 15,05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238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велики одмор 15 минута и (чишћење и проветравање просторија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Звоно за улаз - 15,20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15,25 - 15,55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16,00 - 16,30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16,35 - 17,05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мали одмор 5 минута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17,10 - 17,40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19088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991" marR="559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14400"/>
          </a:xfrm>
        </p:spPr>
        <p:txBody>
          <a:bodyPr/>
          <a:lstStyle/>
          <a:p>
            <a:pPr eaLnBrk="1" hangingPunct="1"/>
            <a:r>
              <a:rPr lang="en-US" altLang="sr-Latn-RS" smtClean="0"/>
              <a:t>ОНЛАЈН НАСТАВА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549275" y="1279525"/>
            <a:ext cx="804545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 dirty="0" err="1"/>
              <a:t>Осим</a:t>
            </a:r>
            <a:r>
              <a:rPr lang="en-US" altLang="sr-Latn-RS" sz="2000" dirty="0"/>
              <a:t> у </a:t>
            </a:r>
            <a:r>
              <a:rPr lang="en-US" altLang="sr-Latn-RS" sz="2000" dirty="0" err="1"/>
              <a:t>школи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настава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ће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бити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организована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онлајн</a:t>
            </a:r>
            <a:r>
              <a:rPr lang="en-US" altLang="sr-Latn-RS" sz="2000" dirty="0"/>
              <a:t>, </a:t>
            </a:r>
            <a:r>
              <a:rPr lang="en-US" altLang="sr-Latn-RS" sz="2000" dirty="0" err="1"/>
              <a:t>путем</a:t>
            </a:r>
            <a:r>
              <a:rPr lang="en-US" altLang="sr-Latn-RS" sz="2000" dirty="0"/>
              <a:t> ТВ </a:t>
            </a:r>
            <a:r>
              <a:rPr lang="en-US" altLang="sr-Latn-RS" sz="2000" dirty="0" err="1"/>
              <a:t>програма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гугл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учионица</a:t>
            </a:r>
            <a:r>
              <a:rPr lang="en-US" altLang="sr-Latn-RS" sz="2000" dirty="0"/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 dirty="0" err="1"/>
              <a:t>Ученици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могу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пратити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</a:t>
            </a:r>
            <a:r>
              <a:rPr lang="en-US" altLang="sr-Latn-RS" sz="2000" dirty="0"/>
              <a:t> РТС-у </a:t>
            </a:r>
            <a:r>
              <a:rPr lang="en-US" altLang="sr-Latn-RS" sz="2000" dirty="0" err="1"/>
              <a:t>оним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данима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када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долазе</a:t>
            </a:r>
            <a:r>
              <a:rPr lang="en-US" altLang="sr-Latn-RS" sz="2000" dirty="0"/>
              <a:t> у </a:t>
            </a:r>
            <a:r>
              <a:rPr lang="en-US" altLang="sr-Latn-RS" sz="2000" dirty="0" err="1"/>
              <a:t>школу</a:t>
            </a:r>
            <a:r>
              <a:rPr lang="en-US" altLang="sr-Latn-RS" sz="2000" dirty="0"/>
              <a:t>. </a:t>
            </a:r>
            <a:r>
              <a:rPr lang="en-US" altLang="sr-Latn-RS" sz="2000" dirty="0" err="1"/>
              <a:t>Такође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</a:t>
            </a:r>
            <a:r>
              <a:rPr lang="en-US" altLang="sr-Latn-RS" sz="2000" dirty="0"/>
              <a:t> РТС-у </a:t>
            </a:r>
            <a:r>
              <a:rPr lang="en-US" altLang="sr-Latn-RS" sz="2000" dirty="0" err="1"/>
              <a:t>прате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ученици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чији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су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се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родитељи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определили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за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онлајн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 sz="2000" dirty="0"/>
              <a:t>У </a:t>
            </a:r>
            <a:r>
              <a:rPr lang="en-US" altLang="sr-Latn-RS" sz="2000" dirty="0" err="1"/>
              <a:t>договору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са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учитељима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наставницима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ученици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ће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пратити</a:t>
            </a:r>
            <a:r>
              <a:rPr lang="en-US" altLang="sr-Latn-RS" sz="2000" dirty="0"/>
              <a:t> и </a:t>
            </a:r>
            <a:r>
              <a:rPr lang="en-US" altLang="sr-Latn-RS" sz="2000" dirty="0" err="1"/>
              <a:t>онлајн</a:t>
            </a:r>
            <a:r>
              <a:rPr lang="en-US" altLang="sr-Latn-RS" sz="2000" dirty="0"/>
              <a:t> </a:t>
            </a:r>
            <a:r>
              <a:rPr lang="en-US" altLang="sr-Latn-RS" sz="2000" dirty="0" err="1"/>
              <a:t>наставу</a:t>
            </a:r>
            <a:r>
              <a:rPr lang="en-US" altLang="sr-Latn-RS" sz="2000" dirty="0"/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sr-Latn-RS" sz="2000" b="1" dirty="0" smtClean="0"/>
              <a:t>Ученици </a:t>
            </a:r>
            <a:r>
              <a:rPr lang="sr-Cyrl-RS" altLang="sr-Latn-RS" sz="2000" b="1" dirty="0"/>
              <a:t>су У </a:t>
            </a:r>
            <a:r>
              <a:rPr lang="sr-Cyrl-RS" altLang="sr-Latn-RS" sz="2000" b="1" dirty="0" smtClean="0"/>
              <a:t>ОБАВЕЗИ ДА СЕ прикључе </a:t>
            </a:r>
            <a:r>
              <a:rPr lang="sr-Cyrl-RS" altLang="sr-Latn-RS" sz="2000" b="1" dirty="0"/>
              <a:t>гугл учионицама предмета и да активно учествују, односно да присуствују свим </a:t>
            </a:r>
            <a:r>
              <a:rPr lang="sr-Cyrl-RS" altLang="sr-Latn-RS" sz="2000" b="1" dirty="0" smtClean="0"/>
              <a:t>часовима</a:t>
            </a:r>
            <a:r>
              <a:rPr lang="sr-Cyrl-RS" altLang="sr-Latn-RS" sz="2000" dirty="0"/>
              <a:t> </a:t>
            </a:r>
            <a:r>
              <a:rPr lang="sr-Cyrl-RS" altLang="sr-Latn-RS" sz="2000" dirty="0" smtClean="0"/>
              <a:t>по утврђеном распореду часова.</a:t>
            </a:r>
            <a:endParaRPr lang="en-US" altLang="sr-Latn-R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534988" y="184150"/>
            <a:ext cx="8451850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r-Latn-RS"/>
              <a:t>Одмор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Кратки одмор између часова користиће се за проветравање учионица и одлазак до тоалета.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У тоалет може ући онолико ученика колико има кабина.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sr-Latn-R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sr-Latn-RS"/>
              <a:t>Пауза између смена користиће се за дезинфекцију учионица и осталих просторија у школи. </a:t>
            </a:r>
            <a:endParaRPr lang="en-US" alt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912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ОШ „Десанка Максимовић“ Пожаревац</vt:lpstr>
      <vt:lpstr>Поштовани родитељи и ученици, </vt:lpstr>
      <vt:lpstr>Slide 3</vt:lpstr>
      <vt:lpstr>Slide 4</vt:lpstr>
      <vt:lpstr>Slide 5</vt:lpstr>
      <vt:lpstr>Slide 6</vt:lpstr>
      <vt:lpstr>Slide 7</vt:lpstr>
      <vt:lpstr>ОНЛАЈН НАСТАВА</vt:lpstr>
      <vt:lpstr>Slide 9</vt:lpstr>
      <vt:lpstr>Slide 10</vt:lpstr>
      <vt:lpstr>Slide 11</vt:lpstr>
      <vt:lpstr>Slide 12</vt:lpstr>
      <vt:lpstr>Slide 13</vt:lpstr>
      <vt:lpstr>Slide 14</vt:lpstr>
      <vt:lpstr>Slide 15</vt:lpstr>
      <vt:lpstr>ДОДАТНА ОБАВЕШТЕЊА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Інна</dc:creator>
  <cp:lastModifiedBy>ucenik</cp:lastModifiedBy>
  <cp:revision>55</cp:revision>
  <dcterms:created xsi:type="dcterms:W3CDTF">2019-02-07T17:04:34Z</dcterms:created>
  <dcterms:modified xsi:type="dcterms:W3CDTF">2021-04-13T18:21:14Z</dcterms:modified>
</cp:coreProperties>
</file>