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notesMasterIdLst>
    <p:notesMasterId r:id="rId9"/>
  </p:notesMasterIdLst>
  <p:handoutMasterIdLst>
    <p:handoutMasterId r:id="rId10"/>
  </p:handoutMasterIdLst>
  <p:sldIdLst>
    <p:sldId id="354" r:id="rId2"/>
    <p:sldId id="350" r:id="rId3"/>
    <p:sldId id="341" r:id="rId4"/>
    <p:sldId id="343" r:id="rId5"/>
    <p:sldId id="344" r:id="rId6"/>
    <p:sldId id="291" r:id="rId7"/>
    <p:sldId id="353" r:id="rId8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66"/>
    <a:srgbClr val="FF99FF"/>
    <a:srgbClr val="9AB18D"/>
    <a:srgbClr val="9966FF"/>
    <a:srgbClr val="969696"/>
    <a:srgbClr val="4D4D4D"/>
    <a:srgbClr val="EA6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71" autoAdjust="0"/>
  </p:normalViewPr>
  <p:slideViewPr>
    <p:cSldViewPr>
      <p:cViewPr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84"/>
      </p:cViewPr>
      <p:guideLst>
        <p:guide orient="horz" pos="2932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171E61F-52FC-4E31-9297-5902ED7EF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6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763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421188"/>
            <a:ext cx="5100638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130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763" y="8843963"/>
            <a:ext cx="30130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01ADAD8-A54A-4DBD-A685-A0ED11965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10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1ADAD8-A54A-4DBD-A685-A0ED119658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7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Пожаревачка гимназија               Симе Симића 1 Пожаревац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D6FE8-A629-4BBF-99FC-C976508198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Пожаревачка гимназија               Симе Симића 1 Пожаревац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4834A-D062-4AC4-B948-3C24708EF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Пожаревачка гимназија               Симе Симића 1 Пожаревац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88D22-07AF-41EF-99D1-EF9F0F94C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B8DCD-8F0E-4155-A452-CBBA3AB71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67891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Пожаревачка гимназија               Симе Симића 1 Пожаревац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70F9-8E07-4380-9D2A-3A4DFF776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51698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Пожаревачка гимназија               Симе Симића 1 Пожаревац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0C9EB-C7BC-40C8-B08C-C4D1246BAF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Пожаревачка гимназија               Симе Симића 1 Пожаревац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1527ED28-3CCD-441C-A27F-ADA8ED5AE2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Пожаревачка гимназија               Симе Симића 1 Пожаревац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33580-BDAE-44B9-9901-7F351C1013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Пожаревачка гимназија               Симе Симића 1 Пожаревац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F2316-8B64-438E-A120-A06D44EDFA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Пожаревачка гимназија               Симе Симића 1 Пожаревац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FC560-4925-47D4-82A3-F0A095F702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Пожаревачка гимназија               Симе Симића 1 Пожаревац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B6BB0-EBEB-447B-BF42-F8CC763AC4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Пожаревачка гимназија               Симе Симића 1 Пожаревац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9182D-1392-48CC-BF78-D494232206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Пожаревачка гимназија               Симе Симића 1 Пожаревац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5E4D2-D554-43DC-822B-F0FD1D661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Пожаревачка гимназија               Симе Симића 1 Пожаревац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FBA4EF3-0567-4B3E-A1C3-DAFD0DD9EC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549"/>
            <a:ext cx="8806880" cy="637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8686800" cy="838200"/>
          </a:xfrm>
        </p:spPr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ШКОЛА ПО МЕРИ УЧЕНИКА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Пожаревачка</a:t>
            </a:r>
            <a:r>
              <a:rPr lang="en-US" dirty="0" smtClean="0"/>
              <a:t> </a:t>
            </a:r>
            <a:r>
              <a:rPr lang="en-US" dirty="0" err="1" smtClean="0"/>
              <a:t>гимназија</a:t>
            </a:r>
            <a:r>
              <a:rPr lang="en-US" dirty="0" smtClean="0"/>
              <a:t>               </a:t>
            </a:r>
            <a:r>
              <a:rPr lang="en-US" dirty="0" err="1" smtClean="0"/>
              <a:t>Симе</a:t>
            </a:r>
            <a:r>
              <a:rPr lang="en-US" dirty="0" smtClean="0"/>
              <a:t> </a:t>
            </a:r>
            <a:r>
              <a:rPr lang="en-US" dirty="0" err="1" smtClean="0"/>
              <a:t>Симића</a:t>
            </a:r>
            <a:r>
              <a:rPr lang="en-US" dirty="0" smtClean="0"/>
              <a:t> 1 </a:t>
            </a:r>
            <a:r>
              <a:rPr lang="en-US" dirty="0" err="1" smtClean="0"/>
              <a:t>Пожаревац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3828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Пожаревачкa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гимназијa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sr-Cyrl-R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alt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ожаревцу</a:t>
            </a:r>
            <a:endParaRPr lang="en-US" alt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2590800"/>
            <a:ext cx="5410200" cy="2014538"/>
          </a:xfrm>
        </p:spPr>
        <p:txBody>
          <a:bodyPr/>
          <a:lstStyle/>
          <a:p>
            <a:pPr marL="137160" indent="0" algn="ctr" eaLnBrk="1" hangingPunct="1">
              <a:buNone/>
              <a:defRPr/>
            </a:pPr>
            <a:r>
              <a:rPr lang="sr-Cyrl-CS" altLang="en-US" sz="2800" b="1" dirty="0" smtClean="0">
                <a:latin typeface="Times New Roman" pitchFamily="18" charset="0"/>
                <a:cs typeface="Times New Roman" pitchFamily="18" charset="0"/>
              </a:rPr>
              <a:t>Основана 24. септембра 1862.</a:t>
            </a:r>
          </a:p>
          <a:p>
            <a:pPr marL="137160" indent="0" algn="ctr" eaLnBrk="1" hangingPunct="1">
              <a:buNone/>
              <a:defRPr/>
            </a:pPr>
            <a:endParaRPr lang="sr-Cyrl-CS" altLang="en-US" b="1" dirty="0">
              <a:latin typeface="Times New Roman" pitchFamily="18" charset="0"/>
              <a:cs typeface="Times New Roman" pitchFamily="18" charset="0"/>
            </a:endParaRPr>
          </a:p>
          <a:p>
            <a:pPr marL="137160" indent="0" algn="ctr" eaLnBrk="1" hangingPunct="1">
              <a:buNone/>
              <a:defRPr/>
            </a:pPr>
            <a:r>
              <a:rPr lang="sr-Cyrl-CS" alt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Cyrl-CS" alt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alt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sr-Cyrl-CS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4963"/>
            <a:ext cx="2819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133600"/>
            <a:ext cx="3516312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4267200" y="1143000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en-US">
                <a:latin typeface="Cambria" pitchFamily="18" charset="0"/>
              </a:rPr>
              <a:t>Постизање високих образовних резултата у школским постигнућима, на такмичењима  и у даљем школовању </a:t>
            </a:r>
            <a:br>
              <a:rPr lang="ru-RU" altLang="en-US">
                <a:latin typeface="Cambria" pitchFamily="18" charset="0"/>
              </a:rPr>
            </a:br>
            <a:r>
              <a:rPr lang="ru-RU" altLang="en-US">
                <a:latin typeface="Cambria" pitchFamily="18" charset="0"/>
              </a:rPr>
              <a:t>уз ојачавање структуре личности сваког ученика, развијање културних и традиционалних вредности.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385763" y="1155700"/>
            <a:ext cx="3895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sr-Cyrl-RS" altLang="en-US" sz="3600" b="1">
                <a:latin typeface="Cambria" pitchFamily="18" charset="0"/>
              </a:rPr>
              <a:t>МИСИЈА ШКОЛЕ</a:t>
            </a:r>
            <a:endParaRPr lang="en-US" altLang="en-US" sz="3600" b="1">
              <a:latin typeface="Cambria" pitchFamily="18" charset="0"/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522288" y="5105400"/>
            <a:ext cx="3897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sr-Cyrl-RS" altLang="en-US" sz="3600" b="1">
                <a:latin typeface="Cambria" pitchFamily="18" charset="0"/>
              </a:rPr>
              <a:t>ВИЗИЈА ШКОЛЕ</a:t>
            </a:r>
            <a:endParaRPr lang="en-US" altLang="en-US" sz="3600" b="1">
              <a:latin typeface="Cambria" pitchFamily="18" charset="0"/>
            </a:endParaRP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4259263" y="4135438"/>
            <a:ext cx="480377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en-US">
                <a:latin typeface="Cambria" pitchFamily="18" charset="0"/>
              </a:rPr>
              <a:t>Пожаревачка гимназија као модел школа у којој се: </a:t>
            </a:r>
            <a:br>
              <a:rPr lang="ru-RU" altLang="en-US">
                <a:latin typeface="Cambria" pitchFamily="18" charset="0"/>
              </a:rPr>
            </a:br>
            <a:r>
              <a:rPr lang="ru-RU" altLang="en-US">
                <a:latin typeface="Cambria" pitchFamily="18" charset="0"/>
              </a:rPr>
              <a:t>-Негује критичка мисао ученика; </a:t>
            </a:r>
            <a:br>
              <a:rPr lang="ru-RU" altLang="en-US">
                <a:latin typeface="Cambria" pitchFamily="18" charset="0"/>
              </a:rPr>
            </a:br>
            <a:r>
              <a:rPr lang="ru-RU" altLang="en-US">
                <a:latin typeface="Cambria" pitchFamily="18" charset="0"/>
              </a:rPr>
              <a:t>-Подстиче учење са разумевањем; </a:t>
            </a:r>
            <a:br>
              <a:rPr lang="ru-RU" altLang="en-US">
                <a:latin typeface="Cambria" pitchFamily="18" charset="0"/>
              </a:rPr>
            </a:br>
            <a:r>
              <a:rPr lang="ru-RU" altLang="en-US">
                <a:latin typeface="Cambria" pitchFamily="18" charset="0"/>
              </a:rPr>
              <a:t>-Посвећује пажња ученичким талентима и показаној даровитости; </a:t>
            </a:r>
            <a:br>
              <a:rPr lang="ru-RU" altLang="en-US">
                <a:latin typeface="Cambria" pitchFamily="18" charset="0"/>
              </a:rPr>
            </a:br>
            <a:r>
              <a:rPr lang="ru-RU" altLang="en-US">
                <a:latin typeface="Cambria" pitchFamily="18" charset="0"/>
              </a:rPr>
              <a:t>- Пружа подршка ученицима  да постану грађани света спремни да прихвате изазове и буду активни целожовотни ученици</a:t>
            </a:r>
            <a:r>
              <a:rPr lang="ru-RU" alt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 РАДА  – ВЕОМА ДОБРИ</a:t>
            </a:r>
            <a:endParaRPr lang="en-US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ClipArt Placeholder 1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133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600200"/>
            <a:ext cx="487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Cyrl-CS" altLang="en-US" sz="2400" smtClean="0">
                <a:latin typeface="Times New Roman" pitchFamily="18" charset="0"/>
                <a:cs typeface="Times New Roman" pitchFamily="18" charset="0"/>
              </a:rPr>
              <a:t>Учионице светле и простране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>
                <a:latin typeface="Times New Roman" pitchFamily="18" charset="0"/>
                <a:cs typeface="Times New Roman" pitchFamily="18" charset="0"/>
              </a:rPr>
              <a:t>Рачунар и телевизор у свакој учионици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>
                <a:latin typeface="Times New Roman" pitchFamily="18" charset="0"/>
                <a:cs typeface="Times New Roman" pitchFamily="18" charset="0"/>
              </a:rPr>
              <a:t>Интернет у учионицама и холовима школе</a:t>
            </a:r>
          </a:p>
          <a:p>
            <a:pPr eaLnBrk="1" hangingPunct="1">
              <a:lnSpc>
                <a:spcPct val="90000"/>
              </a:lnSpc>
            </a:pPr>
            <a:r>
              <a:rPr lang="sr-Cyrl-CS" altLang="en-US" sz="2400" smtClean="0">
                <a:latin typeface="Times New Roman" pitchFamily="18" charset="0"/>
                <a:cs typeface="Times New Roman" pitchFamily="18" charset="0"/>
              </a:rPr>
              <a:t>Кабинети</a:t>
            </a:r>
          </a:p>
          <a:p>
            <a:pPr lvl="1" eaLnBrk="1" hangingPunct="1">
              <a:lnSpc>
                <a:spcPct val="90000"/>
              </a:lnSpc>
            </a:pPr>
            <a:endParaRPr lang="sr-Cyrl-CS" altLang="en-US" smtClean="0"/>
          </a:p>
        </p:txBody>
      </p:sp>
      <p:pic>
        <p:nvPicPr>
          <p:cNvPr id="13317" name="Picture 6" descr="D:\GIMNAZIJA\Jubileji\150 god\Fotografije jubilej\Dan skole 24.09.2012\UGI_8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271832"/>
            <a:ext cx="3163888" cy="210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D:\MAMA\DEsktop Fujitsu\Skolska 2019 20\Dan skole 2019\1\UGI_32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733800"/>
            <a:ext cx="3429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D:\MAMA\DEsktop Fujitsu\Skolska 2019 20\Dan skole 2019\1\UGI_32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60" y="3462337"/>
            <a:ext cx="30480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D:\MAMA\DEsktop Fujitsu\Foto dir\SKOLA radovi\Sv sala stolice nove\20170510_1418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2565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539" y="152400"/>
            <a:ext cx="7951021" cy="88056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Cyrl-CS" altLang="en-US" sz="4000" b="1" dirty="0" smtClean="0">
                <a:latin typeface="Times New Roman" pitchFamily="18" charset="0"/>
                <a:cs typeface="Times New Roman" pitchFamily="18" charset="0"/>
              </a:rPr>
              <a:t>ВАННАСТАВНЕ АКТИВНОСТИ 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Cyrl-CS" altLang="en-US" sz="4000" b="1" dirty="0" smtClean="0">
                <a:latin typeface="Times New Roman" pitchFamily="18" charset="0"/>
                <a:cs typeface="Times New Roman" pitchFamily="18" charset="0"/>
              </a:rPr>
              <a:t>многобројне</a:t>
            </a:r>
            <a:endParaRPr lang="en-US" alt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30575" y="1066801"/>
            <a:ext cx="3074988" cy="1327812"/>
          </a:xfrm>
        </p:spPr>
        <p:txBody>
          <a:bodyPr/>
          <a:lstStyle/>
          <a:p>
            <a:pPr eaLnBrk="1" hangingPunct="1"/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7" descr="C:\Users\Korisnik123\Desktop\Foto dir\s3\Camera\20170422_082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44" y="706617"/>
            <a:ext cx="2368299" cy="177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C:\Users\Korisnik123\Desktop\Skolska 201617\Gimnazija Festival mladih 2017\DSC_0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03" y="2506071"/>
            <a:ext cx="2596317" cy="172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C:\Users\Korisnik123\Documents\Skolska 201718\HOR 2017\AnsamblPog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1" y="4309874"/>
            <a:ext cx="6079049" cy="224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Korisnik123\Downloads\79902144_2639947379429430_854438735288415027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56" y="152400"/>
            <a:ext cx="1765253" cy="235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Korisnik123\Downloads\80262065_2652043788219789_5287993700822024192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3372"/>
            <a:ext cx="3930203" cy="22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C:\Users\Korisnik123\Downloads\79847026_2637836146307220_3757181079224582144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43" y="4342424"/>
            <a:ext cx="3679825" cy="24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88" y="1329235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СМЕРОВИ У ШКОЛСКОЈ 2020/21.</a:t>
            </a:r>
            <a:endParaRPr lang="en-US" alt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3716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sr-Cyrl-C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Друштвено – језички смер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sr-Cyrl-CS" altLang="en-US" dirty="0" smtClean="0">
                <a:latin typeface="Times New Roman" pitchFamily="18" charset="0"/>
                <a:cs typeface="Times New Roman" pitchFamily="18" charset="0"/>
              </a:rPr>
              <a:t>(90 ученика)</a:t>
            </a:r>
          </a:p>
          <a:p>
            <a:pPr eaLnBrk="1" hangingPunct="1">
              <a:defRPr/>
            </a:pPr>
            <a:r>
              <a:rPr lang="sr-Cyrl-CS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Природно – математички смер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sr-Cyrl-CS" altLang="en-US" dirty="0" smtClean="0">
                <a:latin typeface="Times New Roman" pitchFamily="18" charset="0"/>
                <a:cs typeface="Times New Roman" pitchFamily="18" charset="0"/>
              </a:rPr>
              <a:t>(90 ученика)</a:t>
            </a:r>
          </a:p>
          <a:p>
            <a:pPr eaLnBrk="1" hangingPunct="1">
              <a:defRPr/>
            </a:pPr>
            <a:r>
              <a:rPr lang="ru-RU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НОВО!!!</a:t>
            </a:r>
            <a:br>
              <a:rPr lang="ru-RU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Одељење за ученике са посебним способностима за рачунарство и информатику 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(20 ученика)</a:t>
            </a:r>
            <a:endParaRPr lang="sr-Cyrl-C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3788" y="5715000"/>
            <a:ext cx="8686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altLang="en-US" sz="40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  <p:pic>
        <p:nvPicPr>
          <p:cNvPr id="16390" name="Picture 6" descr="C:\Users\Korisnik123\Desktop\srecno-na-zavrsnom-ispit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</TotalTime>
  <Words>96</Words>
  <Application>Microsoft Office PowerPoint</Application>
  <PresentationFormat>On-screen Show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ШКОЛА ПО МЕРИ УЧЕНИКА</vt:lpstr>
      <vt:lpstr>Пожаревачкa гимназијa  у Пожаревцу</vt:lpstr>
      <vt:lpstr>PowerPoint Presentation</vt:lpstr>
      <vt:lpstr>УСЛОВИ РАДА  – ВЕОМА ДОБРИ</vt:lpstr>
      <vt:lpstr>ВАННАСТАВНЕ АКТИВНОСТИ       многобројне</vt:lpstr>
      <vt:lpstr>СМЕРОВИ У ШКОЛСКОЈ 2020/21.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ПО МЕРИ УЧЕНИКА</dc:title>
  <dc:creator>Korisnik123</dc:creator>
  <cp:lastModifiedBy>Korisnik123</cp:lastModifiedBy>
  <cp:revision>4</cp:revision>
  <cp:lastPrinted>2018-12-19T00:10:25Z</cp:lastPrinted>
  <dcterms:created xsi:type="dcterms:W3CDTF">2020-05-10T21:26:13Z</dcterms:created>
  <dcterms:modified xsi:type="dcterms:W3CDTF">2020-05-13T07:56:25Z</dcterms:modified>
  <cp:contentStatus/>
</cp:coreProperties>
</file>