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80" r:id="rId2"/>
  </p:sldMasterIdLst>
  <p:notesMasterIdLst>
    <p:notesMasterId r:id="rId33"/>
  </p:notesMasterIdLst>
  <p:handoutMasterIdLst>
    <p:handoutMasterId r:id="rId34"/>
  </p:handoutMasterIdLst>
  <p:sldIdLst>
    <p:sldId id="268" r:id="rId3"/>
    <p:sldId id="293" r:id="rId4"/>
    <p:sldId id="294" r:id="rId5"/>
    <p:sldId id="295" r:id="rId6"/>
    <p:sldId id="296" r:id="rId7"/>
    <p:sldId id="297" r:id="rId8"/>
    <p:sldId id="298" r:id="rId9"/>
    <p:sldId id="299" r:id="rId10"/>
    <p:sldId id="300" r:id="rId11"/>
    <p:sldId id="301" r:id="rId12"/>
    <p:sldId id="302" r:id="rId13"/>
    <p:sldId id="303" r:id="rId14"/>
    <p:sldId id="304" r:id="rId15"/>
    <p:sldId id="305" r:id="rId16"/>
    <p:sldId id="306" r:id="rId17"/>
    <p:sldId id="289" r:id="rId18"/>
    <p:sldId id="273" r:id="rId19"/>
    <p:sldId id="274" r:id="rId20"/>
    <p:sldId id="275" r:id="rId21"/>
    <p:sldId id="276" r:id="rId22"/>
    <p:sldId id="277" r:id="rId23"/>
    <p:sldId id="278" r:id="rId24"/>
    <p:sldId id="286" r:id="rId25"/>
    <p:sldId id="287" r:id="rId26"/>
    <p:sldId id="280" r:id="rId27"/>
    <p:sldId id="288" r:id="rId28"/>
    <p:sldId id="281" r:id="rId29"/>
    <p:sldId id="285" r:id="rId30"/>
    <p:sldId id="307" r:id="rId31"/>
    <p:sldId id="267" r:id="rId32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CC6600"/>
    <a:srgbClr val="008000"/>
    <a:srgbClr val="FF33CC"/>
    <a:srgbClr val="0000FF"/>
    <a:srgbClr val="000000"/>
    <a:srgbClr val="7E0C48"/>
    <a:srgbClr val="FF3300"/>
    <a:srgbClr val="990099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-1434" y="-10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-249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939B42E6-847F-4D73-A199-7700F12C5638}" type="datetimeFigureOut">
              <a:rPr lang="en-GB"/>
              <a:pPr>
                <a:defRPr/>
              </a:pPr>
              <a:t>26/02/2018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A7591D37-FF9B-40B1-B663-457954B8D01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269407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F2EFF5F1-A380-43E0-BEBB-D915F2E3FF3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501610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sliku na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Čuvar mesta za napomen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4" name="Čuvar mesta za broj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EFF5F1-A380-43E0-BEBB-D915F2E3FF37}" type="slidenum">
              <a:rPr lang="en-GB" altLang="en-US" smtClean="0"/>
              <a:pPr>
                <a:defRPr/>
              </a:pPr>
              <a:t>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75057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25"/>
          <a:stretch>
            <a:fillRect/>
          </a:stretch>
        </p:blipFill>
        <p:spPr bwMode="auto">
          <a:xfrm>
            <a:off x="-3175" y="844550"/>
            <a:ext cx="91440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25"/>
          <a:stretch>
            <a:fillRect/>
          </a:stretch>
        </p:blipFill>
        <p:spPr bwMode="auto">
          <a:xfrm>
            <a:off x="0" y="-57150"/>
            <a:ext cx="91440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27"/>
          <a:stretch>
            <a:fillRect/>
          </a:stretch>
        </p:blipFill>
        <p:spPr bwMode="auto">
          <a:xfrm>
            <a:off x="0" y="-55563"/>
            <a:ext cx="9144000" cy="484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235463"/>
            <a:ext cx="6400800" cy="1752600"/>
          </a:xfrm>
        </p:spPr>
        <p:txBody>
          <a:bodyPr/>
          <a:lstStyle>
            <a:lvl1pPr marL="0" indent="0" algn="ctr">
              <a:buNone/>
              <a:defRPr sz="1600"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1608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vl="0"/>
            <a:r>
              <a:rPr lang="en-GB" dirty="0" smtClean="0"/>
              <a:t>Click to edit Master title style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920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079A4B4-F5A4-4B72-B9E3-20FC350B46A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9239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DD820B-9EF7-4F21-BA28-AF03D4C8BFD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25596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231468-60A3-42A9-8110-EE74D4BF222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244967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3E76C1-094B-417B-B20F-12937833021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758472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8E2A55-C298-409C-B5E6-15273F1E9EB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634739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01DD26-38E3-4880-8F8B-898AB0D824E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067736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4181D3-6F1B-424D-9D3A-DC18EEA0486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691696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347AF9-A5C4-4E9A-B8AB-F5C6C15ACE6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07576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E0608C-D473-43E3-B975-F7ECE3832C3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723077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761346-123F-4E99-96E5-D6666ABCB8A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649790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1"/>
            <a:ext cx="8229600" cy="4525963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735AA-5AD9-4026-BE1C-D7CD330FDB3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85283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235463"/>
            <a:ext cx="6400800" cy="1752600"/>
          </a:xfrm>
        </p:spPr>
        <p:txBody>
          <a:bodyPr/>
          <a:lstStyle>
            <a:lvl1pPr marL="0" indent="0" algn="ctr">
              <a:buNone/>
              <a:defRPr sz="1600"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1608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vl="0"/>
            <a:r>
              <a:rPr lang="en-GB" dirty="0" smtClean="0"/>
              <a:t>Click to edit Master 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920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F985CD9-7D2F-4E07-94B5-BD06537DF9E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632833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9D8DF6-28D2-4362-A8FE-84047CE7D02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683540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2347" y="4003794"/>
            <a:ext cx="7772400" cy="1470025"/>
          </a:xfrm>
        </p:spPr>
        <p:txBody>
          <a:bodyPr/>
          <a:lstStyle>
            <a:lvl1pPr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235463"/>
            <a:ext cx="6400800" cy="1752600"/>
          </a:xfrm>
        </p:spPr>
        <p:txBody>
          <a:bodyPr/>
          <a:lstStyle>
            <a:lvl1pPr marL="0" indent="0" algn="ctr">
              <a:buNone/>
              <a:defRPr sz="1600"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920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C08E3AF-5097-42A5-84DC-94ED2925ECE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848351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203994"/>
            <a:ext cx="7772400" cy="1470025"/>
          </a:xfrm>
        </p:spPr>
        <p:txBody>
          <a:bodyPr/>
          <a:lstStyle>
            <a:lvl1pPr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447314"/>
            <a:ext cx="6400800" cy="563189"/>
          </a:xfrm>
        </p:spPr>
        <p:txBody>
          <a:bodyPr/>
          <a:lstStyle>
            <a:lvl1pPr marL="0" indent="0" algn="ctr">
              <a:buNone/>
              <a:defRPr sz="1600"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920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24474C4-D8F0-4F73-AEE2-901775FD943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161810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>
              <a:defRPr sz="2800">
                <a:solidFill>
                  <a:schemeClr val="accent4"/>
                </a:solidFill>
              </a:defRPr>
            </a:lvl1pPr>
            <a:lvl2pPr algn="r">
              <a:defRPr sz="2400">
                <a:solidFill>
                  <a:schemeClr val="accent4"/>
                </a:solidFill>
              </a:defRPr>
            </a:lvl2pPr>
            <a:lvl3pPr algn="r">
              <a:defRPr sz="2000">
                <a:solidFill>
                  <a:schemeClr val="accent4"/>
                </a:solidFill>
              </a:defRPr>
            </a:lvl3pPr>
            <a:lvl4pPr algn="r">
              <a:defRPr sz="1800">
                <a:solidFill>
                  <a:schemeClr val="accent4"/>
                </a:solidFill>
              </a:defRPr>
            </a:lvl4pPr>
            <a:lvl5pPr algn="r">
              <a:defRPr sz="18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5D6E7A0-92D8-4A92-B6FC-AD28C12736D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442518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>
              <a:defRPr sz="2800">
                <a:solidFill>
                  <a:schemeClr val="accent4"/>
                </a:solidFill>
              </a:defRPr>
            </a:lvl1pPr>
            <a:lvl2pPr algn="r">
              <a:defRPr sz="2400">
                <a:solidFill>
                  <a:schemeClr val="accent4"/>
                </a:solidFill>
              </a:defRPr>
            </a:lvl2pPr>
            <a:lvl3pPr algn="r">
              <a:defRPr sz="2000">
                <a:solidFill>
                  <a:schemeClr val="accent4"/>
                </a:solidFill>
              </a:defRPr>
            </a:lvl3pPr>
            <a:lvl4pPr algn="r">
              <a:defRPr sz="1800">
                <a:solidFill>
                  <a:schemeClr val="accent4"/>
                </a:solidFill>
              </a:defRPr>
            </a:lvl4pPr>
            <a:lvl5pPr algn="r">
              <a:defRPr sz="18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31E9513-88F4-45C9-8AC7-0FFFFAB21D4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100836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>
              <a:defRPr sz="2800">
                <a:solidFill>
                  <a:schemeClr val="accent4"/>
                </a:solidFill>
              </a:defRPr>
            </a:lvl1pPr>
            <a:lvl2pPr algn="r">
              <a:defRPr sz="2400">
                <a:solidFill>
                  <a:schemeClr val="accent4"/>
                </a:solidFill>
              </a:defRPr>
            </a:lvl2pPr>
            <a:lvl3pPr algn="r">
              <a:defRPr sz="2000">
                <a:solidFill>
                  <a:schemeClr val="accent4"/>
                </a:solidFill>
              </a:defRPr>
            </a:lvl3pPr>
            <a:lvl4pPr algn="r">
              <a:defRPr sz="1800">
                <a:solidFill>
                  <a:schemeClr val="accent4"/>
                </a:solidFill>
              </a:defRPr>
            </a:lvl4pPr>
            <a:lvl5pPr algn="r">
              <a:defRPr sz="18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6A3B539-952A-4584-AE78-A2A5D569C09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173973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raph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>
              <a:defRPr sz="2800">
                <a:solidFill>
                  <a:schemeClr val="accent4"/>
                </a:solidFill>
              </a:defRPr>
            </a:lvl1pPr>
            <a:lvl2pPr algn="r">
              <a:defRPr sz="2400">
                <a:solidFill>
                  <a:schemeClr val="accent4"/>
                </a:solidFill>
              </a:defRPr>
            </a:lvl2pPr>
            <a:lvl3pPr algn="r">
              <a:defRPr sz="2000">
                <a:solidFill>
                  <a:schemeClr val="accent4"/>
                </a:solidFill>
              </a:defRPr>
            </a:lvl3pPr>
            <a:lvl4pPr algn="r">
              <a:defRPr sz="1800">
                <a:solidFill>
                  <a:schemeClr val="accent4"/>
                </a:solidFill>
              </a:defRPr>
            </a:lvl4pPr>
            <a:lvl5pPr algn="r">
              <a:defRPr sz="18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3FA1B4-9ADB-4960-B53E-46821C5919B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15758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l">
              <a:defRPr sz="2800">
                <a:solidFill>
                  <a:schemeClr val="bg1"/>
                </a:solidFill>
              </a:defRPr>
            </a:lvl1pPr>
            <a:lvl2pPr algn="l">
              <a:defRPr sz="2400">
                <a:solidFill>
                  <a:schemeClr val="bg1"/>
                </a:solidFill>
              </a:defRPr>
            </a:lvl2pPr>
            <a:lvl3pPr algn="l">
              <a:defRPr sz="2000">
                <a:solidFill>
                  <a:schemeClr val="bg1"/>
                </a:solidFill>
              </a:defRPr>
            </a:lvl3pPr>
            <a:lvl4pPr algn="l">
              <a:defRPr sz="1800">
                <a:solidFill>
                  <a:schemeClr val="bg1"/>
                </a:solidFill>
              </a:defRPr>
            </a:lvl4pPr>
            <a:lvl5pPr algn="l"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91F269-13D7-4755-833A-FFF357E69C0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073173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D36BDB-7C64-415D-9C4C-C108D93AB29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471352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844ABF-C2C4-4C64-8896-8148203C55B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69154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203994"/>
            <a:ext cx="7772400" cy="1470025"/>
          </a:xfrm>
        </p:spPr>
        <p:txBody>
          <a:bodyPr/>
          <a:lstStyle>
            <a:lvl1pPr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447314"/>
            <a:ext cx="6400800" cy="563189"/>
          </a:xfrm>
        </p:spPr>
        <p:txBody>
          <a:bodyPr/>
          <a:lstStyle>
            <a:lvl1pPr marL="0" indent="0" algn="ctr">
              <a:buNone/>
              <a:defRPr sz="1600"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920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3C6E12F-4068-4433-BA1B-8D2C692344F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772242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CD3DE9-B35B-44E3-877E-B30D309BFE3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332972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98691B-0A2A-49EC-B3F2-42D8471A246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689208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6CD811-57A5-47AB-9F37-BC12185A53A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844987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3F9557-97F4-404A-8A62-46D53261C79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241608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DEF02F-A6D7-4CEE-8406-001D8524031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294144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20447C-04A3-4598-B343-86DB5735C2A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183221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739E7F-3580-4529-B302-3978B7EDE99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9807334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1"/>
            <a:ext cx="8229600" cy="4525963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E19A1B-2348-4AAD-A7F4-F4CBD08CD34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874077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3924C3-AFCF-4F55-A5A2-90819120C18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24454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>
              <a:defRPr sz="2800">
                <a:solidFill>
                  <a:schemeClr val="accent3"/>
                </a:solidFill>
              </a:defRPr>
            </a:lvl1pPr>
            <a:lvl2pPr algn="r">
              <a:defRPr sz="2400">
                <a:solidFill>
                  <a:schemeClr val="accent3"/>
                </a:solidFill>
              </a:defRPr>
            </a:lvl2pPr>
            <a:lvl3pPr algn="r">
              <a:defRPr sz="2000">
                <a:solidFill>
                  <a:schemeClr val="accent3"/>
                </a:solidFill>
              </a:defRPr>
            </a:lvl3pPr>
            <a:lvl4pPr algn="r">
              <a:defRPr sz="1800">
                <a:solidFill>
                  <a:schemeClr val="accent3"/>
                </a:solidFill>
              </a:defRPr>
            </a:lvl4pPr>
            <a:lvl5pPr algn="r">
              <a:defRPr sz="180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9783413-57D6-4C40-8F2D-B2BA4F91BFD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44682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>
              <a:defRPr sz="2800">
                <a:solidFill>
                  <a:schemeClr val="accent3"/>
                </a:solidFill>
              </a:defRPr>
            </a:lvl1pPr>
            <a:lvl2pPr algn="r">
              <a:defRPr sz="2400">
                <a:solidFill>
                  <a:schemeClr val="accent3"/>
                </a:solidFill>
              </a:defRPr>
            </a:lvl2pPr>
            <a:lvl3pPr algn="r">
              <a:defRPr sz="2000">
                <a:solidFill>
                  <a:schemeClr val="accent3"/>
                </a:solidFill>
              </a:defRPr>
            </a:lvl3pPr>
            <a:lvl4pPr algn="r">
              <a:defRPr sz="1800">
                <a:solidFill>
                  <a:schemeClr val="accent3"/>
                </a:solidFill>
              </a:defRPr>
            </a:lvl4pPr>
            <a:lvl5pPr algn="r">
              <a:defRPr sz="180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FD77438-AFC2-4409-A278-8F8CFC7349F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51513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>
              <a:defRPr sz="2800">
                <a:solidFill>
                  <a:schemeClr val="accent3"/>
                </a:solidFill>
              </a:defRPr>
            </a:lvl1pPr>
            <a:lvl2pPr algn="r">
              <a:defRPr sz="2400">
                <a:solidFill>
                  <a:schemeClr val="accent3"/>
                </a:solidFill>
              </a:defRPr>
            </a:lvl2pPr>
            <a:lvl3pPr algn="r">
              <a:defRPr sz="2000">
                <a:solidFill>
                  <a:schemeClr val="accent3"/>
                </a:solidFill>
              </a:defRPr>
            </a:lvl3pPr>
            <a:lvl4pPr algn="r">
              <a:defRPr sz="1800">
                <a:solidFill>
                  <a:schemeClr val="accent3"/>
                </a:solidFill>
              </a:defRPr>
            </a:lvl4pPr>
            <a:lvl5pPr algn="r">
              <a:defRPr sz="180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9E573C2-81F0-4440-A777-819334924AF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31092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>
              <a:defRPr sz="2800">
                <a:solidFill>
                  <a:schemeClr val="accent4"/>
                </a:solidFill>
              </a:defRPr>
            </a:lvl1pPr>
            <a:lvl2pPr algn="r">
              <a:defRPr sz="2400">
                <a:solidFill>
                  <a:schemeClr val="accent4"/>
                </a:solidFill>
              </a:defRPr>
            </a:lvl2pPr>
            <a:lvl3pPr algn="r">
              <a:defRPr sz="2000">
                <a:solidFill>
                  <a:schemeClr val="accent4"/>
                </a:solidFill>
              </a:defRPr>
            </a:lvl3pPr>
            <a:lvl4pPr algn="r">
              <a:defRPr sz="1800">
                <a:solidFill>
                  <a:schemeClr val="accent4"/>
                </a:solidFill>
              </a:defRPr>
            </a:lvl4pPr>
            <a:lvl5pPr algn="r">
              <a:defRPr sz="18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79AF0B5-BA0A-4D85-97F1-B79D89D9AB8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91754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raph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>
              <a:defRPr sz="2800">
                <a:solidFill>
                  <a:schemeClr val="accent4"/>
                </a:solidFill>
              </a:defRPr>
            </a:lvl1pPr>
            <a:lvl2pPr algn="r">
              <a:defRPr sz="2400">
                <a:solidFill>
                  <a:schemeClr val="accent4"/>
                </a:solidFill>
              </a:defRPr>
            </a:lvl2pPr>
            <a:lvl3pPr algn="r">
              <a:defRPr sz="2000">
                <a:solidFill>
                  <a:schemeClr val="accent4"/>
                </a:solidFill>
              </a:defRPr>
            </a:lvl3pPr>
            <a:lvl4pPr algn="r">
              <a:defRPr sz="1800">
                <a:solidFill>
                  <a:schemeClr val="accent4"/>
                </a:solidFill>
              </a:defRPr>
            </a:lvl4pPr>
            <a:lvl5pPr algn="r">
              <a:defRPr sz="18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6F1805-B421-403A-90B6-6BD296EAA63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9227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l">
              <a:defRPr sz="2800">
                <a:solidFill>
                  <a:schemeClr val="bg1"/>
                </a:solidFill>
              </a:defRPr>
            </a:lvl1pPr>
            <a:lvl2pPr algn="l">
              <a:defRPr sz="2400">
                <a:solidFill>
                  <a:schemeClr val="bg1"/>
                </a:solidFill>
              </a:defRPr>
            </a:lvl2pPr>
            <a:lvl3pPr algn="l">
              <a:defRPr sz="2000">
                <a:solidFill>
                  <a:schemeClr val="bg1"/>
                </a:solidFill>
              </a:defRPr>
            </a:lvl3pPr>
            <a:lvl4pPr algn="l">
              <a:defRPr sz="1800">
                <a:solidFill>
                  <a:schemeClr val="bg1"/>
                </a:solidFill>
              </a:defRPr>
            </a:lvl4pPr>
            <a:lvl5pPr algn="l"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DC9F4D-046F-4945-925B-5B79A72447E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03420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/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D93F5E2A-82F3-45FC-BB85-DAFEF1334F4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2" r:id="rId1"/>
    <p:sldLayoutId id="2147483983" r:id="rId2"/>
    <p:sldLayoutId id="2147483984" r:id="rId3"/>
    <p:sldLayoutId id="2147483985" r:id="rId4"/>
    <p:sldLayoutId id="2147483986" r:id="rId5"/>
    <p:sldLayoutId id="2147483987" r:id="rId6"/>
    <p:sldLayoutId id="2147483988" r:id="rId7"/>
    <p:sldLayoutId id="2147483956" r:id="rId8"/>
    <p:sldLayoutId id="2147483957" r:id="rId9"/>
    <p:sldLayoutId id="2147483958" r:id="rId10"/>
    <p:sldLayoutId id="2147483959" r:id="rId11"/>
    <p:sldLayoutId id="2147483960" r:id="rId12"/>
    <p:sldLayoutId id="2147483961" r:id="rId13"/>
    <p:sldLayoutId id="2147483962" r:id="rId14"/>
    <p:sldLayoutId id="2147483963" r:id="rId15"/>
    <p:sldLayoutId id="2147483964" r:id="rId16"/>
    <p:sldLayoutId id="2147483965" r:id="rId17"/>
    <p:sldLayoutId id="2147483966" r:id="rId18"/>
    <p:sldLayoutId id="2147483967" r:id="rId19"/>
    <p:sldLayoutId id="2147483968" r:id="rId2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19314A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19314A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19314A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19314A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19314A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2344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234466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234466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234466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234466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1B9EAF57-B7CD-4095-88CB-4465485AE72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9" r:id="rId1"/>
    <p:sldLayoutId id="2147483990" r:id="rId2"/>
    <p:sldLayoutId id="2147483991" r:id="rId3"/>
    <p:sldLayoutId id="2147483992" r:id="rId4"/>
    <p:sldLayoutId id="2147483993" r:id="rId5"/>
    <p:sldLayoutId id="2147483969" r:id="rId6"/>
    <p:sldLayoutId id="2147483970" r:id="rId7"/>
    <p:sldLayoutId id="2147483971" r:id="rId8"/>
    <p:sldLayoutId id="2147483972" r:id="rId9"/>
    <p:sldLayoutId id="2147483973" r:id="rId10"/>
    <p:sldLayoutId id="2147483974" r:id="rId11"/>
    <p:sldLayoutId id="2147483975" r:id="rId12"/>
    <p:sldLayoutId id="2147483976" r:id="rId13"/>
    <p:sldLayoutId id="2147483977" r:id="rId14"/>
    <p:sldLayoutId id="2147483978" r:id="rId15"/>
    <p:sldLayoutId id="2147483979" r:id="rId16"/>
    <p:sldLayoutId id="2147483980" r:id="rId17"/>
    <p:sldLayoutId id="214748398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19314A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19314A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19314A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19314A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19314A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2344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234466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234466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234466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234466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4607" y="3316595"/>
            <a:ext cx="8458200" cy="2811249"/>
          </a:xfrm>
        </p:spPr>
        <p:txBody>
          <a:bodyPr/>
          <a:lstStyle/>
          <a:p>
            <a:pPr>
              <a:defRPr/>
            </a:pPr>
            <a:r>
              <a:rPr lang="sr-Cyrl-CS" sz="4800" b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Дневни ред</a:t>
            </a:r>
            <a:r>
              <a:rPr lang="sr-Cyrl-CS" sz="4800" b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:</a:t>
            </a:r>
            <a:br>
              <a:rPr lang="sr-Cyrl-CS" sz="4800" b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sr-Cyrl-CS" sz="4800" b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sr-Cyrl-CS" sz="4800" b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endParaRPr lang="en-GB" sz="4800" b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3780" y="4818916"/>
            <a:ext cx="8434552" cy="1513645"/>
          </a:xfrm>
        </p:spPr>
        <p:txBody>
          <a:bodyPr/>
          <a:lstStyle/>
          <a:p>
            <a:pPr marL="457200" indent="-457200" algn="l">
              <a:buFont typeface="+mj-lt"/>
              <a:buAutoNum type="arabicPeriod"/>
              <a:defRPr/>
            </a:pPr>
            <a:r>
              <a:rPr lang="sr-Cyrl-CS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Упис ученика у средњу школу, процедуре и активности</a:t>
            </a:r>
            <a:endParaRPr lang="sr-Cyrl-CS" sz="20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marL="457200" indent="-457200" algn="l">
              <a:buFont typeface="+mj-lt"/>
              <a:buAutoNum type="arabicPeriod"/>
              <a:defRPr/>
            </a:pPr>
            <a:r>
              <a:rPr lang="sr-Cyrl-CS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Афирмативне мере</a:t>
            </a:r>
          </a:p>
          <a:p>
            <a:pPr marL="457200" indent="-457200" algn="l">
              <a:buFont typeface="+mj-lt"/>
              <a:buAutoNum type="arabicPeriod"/>
              <a:defRPr/>
            </a:pPr>
            <a:r>
              <a:rPr lang="sr-Cyrl-CS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Разно</a:t>
            </a:r>
            <a:r>
              <a:rPr lang="sr-Cyrl-C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sr-Cyrl-C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sr-Cyrl-C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sr-Cyrl-C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endParaRPr lang="en-GB" sz="2400" i="1" dirty="0" smtClean="0">
              <a:solidFill>
                <a:srgbClr val="234466"/>
              </a:solidFill>
            </a:endParaRPr>
          </a:p>
          <a:p>
            <a:pPr>
              <a:defRPr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768" y="481286"/>
            <a:ext cx="7772400" cy="1362075"/>
          </a:xfrm>
        </p:spPr>
        <p:txBody>
          <a:bodyPr/>
          <a:lstStyle/>
          <a:p>
            <a:pPr algn="ctr"/>
            <a:r>
              <a:rPr lang="sr-Latn-C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ПРАВИЛНИК О</a:t>
            </a:r>
            <a:r>
              <a:rPr lang="sr-Cyrl-C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r-Latn-C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УПИСУ</a:t>
            </a:r>
            <a:r>
              <a:rPr lang="sr-Cyrl-C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r-Latn-C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УЧЕНИКА</a:t>
            </a:r>
            <a:r>
              <a:rPr lang="sr-Cyrl-C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r-Latn-C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У</a:t>
            </a:r>
            <a:r>
              <a:rPr lang="sr-Cyrl-C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r-Latn-C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СРЕДЊУ</a:t>
            </a:r>
            <a:r>
              <a:rPr lang="sr-Cyrl-C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r-Latn-C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ШКОЛУ</a:t>
            </a:r>
            <a:endParaRPr lang="sr-Latn-RS" sz="2000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968" y="2906714"/>
            <a:ext cx="8324193" cy="1500187"/>
          </a:xfrm>
        </p:spPr>
        <p:txBody>
          <a:bodyPr/>
          <a:lstStyle/>
          <a:p>
            <a:r>
              <a:rPr lang="sr-Latn-RS" b="1" dirty="0">
                <a:latin typeface="Comic Sans MS" pitchFamily="66" charset="0"/>
              </a:rPr>
              <a:t>Члан 11</a:t>
            </a:r>
            <a:endParaRPr lang="sr-Latn-RS" dirty="0">
              <a:latin typeface="Comic Sans MS" pitchFamily="66" charset="0"/>
            </a:endParaRPr>
          </a:p>
          <a:p>
            <a:r>
              <a:rPr lang="sr-Latn-RS" dirty="0">
                <a:latin typeface="Comic Sans MS" pitchFamily="66" charset="0"/>
              </a:rPr>
              <a:t>Када већи број кандидата од броја предвиђеног за упис у школу </a:t>
            </a:r>
            <a:r>
              <a:rPr lang="sr-Latn-RS" b="1" dirty="0">
                <a:latin typeface="Comic Sans MS" pitchFamily="66" charset="0"/>
              </a:rPr>
              <a:t>оствари исти број бодова</a:t>
            </a:r>
            <a:r>
              <a:rPr lang="sr-Latn-RS" dirty="0">
                <a:latin typeface="Comic Sans MS" pitchFamily="66" charset="0"/>
              </a:rPr>
              <a:t>, </a:t>
            </a:r>
            <a:r>
              <a:rPr lang="sr-Latn-R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предност у рангирању, до броја предвиђеног за упис,</a:t>
            </a:r>
            <a:r>
              <a:rPr lang="sr-Latn-RS" dirty="0">
                <a:latin typeface="Comic Sans MS" pitchFamily="66" charset="0"/>
              </a:rPr>
              <a:t> има кандидат који је</a:t>
            </a:r>
            <a:r>
              <a:rPr lang="sr-Latn-RS" dirty="0" smtClean="0">
                <a:latin typeface="Comic Sans MS" pitchFamily="66" charset="0"/>
              </a:rPr>
              <a:t>:</a:t>
            </a:r>
            <a:endParaRPr lang="sr-Cyrl-RS" dirty="0" smtClean="0">
              <a:latin typeface="Comic Sans MS" pitchFamily="66" charset="0"/>
            </a:endParaRPr>
          </a:p>
          <a:p>
            <a:endParaRPr lang="sr-Latn-RS" dirty="0">
              <a:latin typeface="Comic Sans MS" pitchFamily="66" charset="0"/>
            </a:endParaRPr>
          </a:p>
          <a:p>
            <a:r>
              <a:rPr lang="sr-Latn-RS" dirty="0">
                <a:latin typeface="Comic Sans MS" pitchFamily="66" charset="0"/>
              </a:rPr>
              <a:t>1</a:t>
            </a:r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) носилац Дипломе "Вук Караџић</a:t>
            </a:r>
            <a:r>
              <a:rPr lang="sr-Latn-RS" dirty="0">
                <a:latin typeface="Comic Sans MS" pitchFamily="66" charset="0"/>
              </a:rPr>
              <a:t>",</a:t>
            </a:r>
          </a:p>
          <a:p>
            <a:r>
              <a:rPr lang="sr-Latn-RS" dirty="0">
                <a:latin typeface="Comic Sans MS" pitchFamily="66" charset="0"/>
              </a:rPr>
              <a:t>2) освојио већи број бодова </a:t>
            </a:r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на такмичењима </a:t>
            </a:r>
            <a:r>
              <a:rPr lang="sr-Latn-RS" dirty="0">
                <a:latin typeface="Comic Sans MS" pitchFamily="66" charset="0"/>
              </a:rPr>
              <a:t>из чл. 7. и 8. овог правилника,</a:t>
            </a:r>
          </a:p>
          <a:p>
            <a:r>
              <a:rPr lang="sr-Latn-RS" dirty="0">
                <a:latin typeface="Comic Sans MS" pitchFamily="66" charset="0"/>
              </a:rPr>
              <a:t>3) освојио већи </a:t>
            </a:r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укупан број бодова на завршном испиту</a:t>
            </a:r>
            <a:r>
              <a:rPr lang="sr-Latn-RS" dirty="0">
                <a:latin typeface="Comic Sans MS" pitchFamily="66" charset="0"/>
              </a:rPr>
              <a:t>.</a:t>
            </a:r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40505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87" y="512818"/>
            <a:ext cx="7772400" cy="1362075"/>
          </a:xfrm>
        </p:spPr>
        <p:txBody>
          <a:bodyPr/>
          <a:lstStyle/>
          <a:p>
            <a:pPr algn="ctr"/>
            <a:r>
              <a:rPr lang="sr-Latn-C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ПРАВИЛНИК О</a:t>
            </a:r>
            <a:r>
              <a:rPr lang="sr-Cyrl-C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r-Latn-C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УПИСУ</a:t>
            </a:r>
            <a:r>
              <a:rPr lang="sr-Cyrl-C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r-Latn-C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УЧЕНИКА</a:t>
            </a:r>
            <a:r>
              <a:rPr lang="sr-Cyrl-C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r-Latn-C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У</a:t>
            </a:r>
            <a:r>
              <a:rPr lang="sr-Cyrl-C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r-Latn-C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СРЕДЊУ</a:t>
            </a:r>
            <a:r>
              <a:rPr lang="sr-Cyrl-C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r-Latn-C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ШКОЛУ</a:t>
            </a:r>
            <a:endParaRPr lang="sr-Latn-RS" sz="1800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717" y="2386452"/>
            <a:ext cx="8923283" cy="1500187"/>
          </a:xfrm>
        </p:spPr>
        <p:txBody>
          <a:bodyPr/>
          <a:lstStyle/>
          <a:p>
            <a:r>
              <a:rPr lang="sr-Latn-RS" sz="2400" dirty="0" smtClean="0">
                <a:solidFill>
                  <a:schemeClr val="accent3"/>
                </a:solidFill>
                <a:latin typeface="Comic Sans MS" pitchFamily="66" charset="0"/>
              </a:rPr>
              <a:t>IV</a:t>
            </a:r>
            <a:endParaRPr lang="sr-Cyrl-RS" sz="2400" dirty="0" smtClean="0">
              <a:solidFill>
                <a:schemeClr val="accent3"/>
              </a:solidFill>
              <a:latin typeface="Comic Sans MS" pitchFamily="66" charset="0"/>
            </a:endParaRPr>
          </a:p>
          <a:p>
            <a:endParaRPr lang="sr-Cyrl-RS" sz="2400" dirty="0" smtClean="0">
              <a:solidFill>
                <a:schemeClr val="accent3"/>
              </a:solidFill>
              <a:latin typeface="Comic Sans MS" pitchFamily="66" charset="0"/>
            </a:endParaRPr>
          </a:p>
          <a:p>
            <a:r>
              <a:rPr lang="sr-Latn-RS" b="1" dirty="0" smtClean="0">
                <a:solidFill>
                  <a:srgbClr val="0000FF"/>
                </a:solidFill>
                <a:latin typeface="Comic Sans MS" pitchFamily="66" charset="0"/>
              </a:rPr>
              <a:t>УПИС </a:t>
            </a:r>
            <a:r>
              <a:rPr lang="sr-Latn-RS" b="1" dirty="0">
                <a:solidFill>
                  <a:srgbClr val="0000FF"/>
                </a:solidFill>
                <a:latin typeface="Comic Sans MS" pitchFamily="66" charset="0"/>
              </a:rPr>
              <a:t>У ШКОЛУ УЧЕНИКА - ПРИПАДНИКА РОМСКЕ НАЦИОНАЛНЕ МАЊИНЕ ПОД ПОВОЉНИЈИМ УСЛОВИМА РАДИ ПОСТИЗАЊА ПУНЕ РАВНОПРАВНОСТИ</a:t>
            </a:r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308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9251" y="433990"/>
            <a:ext cx="7772400" cy="1362075"/>
          </a:xfrm>
        </p:spPr>
        <p:txBody>
          <a:bodyPr/>
          <a:lstStyle/>
          <a:p>
            <a:pPr algn="ctr"/>
            <a:r>
              <a:rPr lang="sr-Latn-C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ПРАВИЛНИК О</a:t>
            </a:r>
            <a:r>
              <a:rPr lang="sr-Cyrl-C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r-Latn-C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УПИСУ</a:t>
            </a:r>
            <a:r>
              <a:rPr lang="sr-Cyrl-C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r-Latn-C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УЧЕНИКА</a:t>
            </a:r>
            <a:r>
              <a:rPr lang="sr-Cyrl-C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r-Latn-C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У</a:t>
            </a:r>
            <a:r>
              <a:rPr lang="sr-Cyrl-C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r-Latn-C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СРЕДЊУ</a:t>
            </a:r>
            <a:r>
              <a:rPr lang="sr-Cyrl-C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r-Latn-C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ШКОЛУ</a:t>
            </a:r>
            <a:r>
              <a:rPr lang="sr-Cyrl-R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sr-Cyrl-R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sr-Cyrl-R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sr-Cyrl-R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sr-Latn-RS" sz="1800" i="1" dirty="0">
                <a:solidFill>
                  <a:srgbClr val="0000FF"/>
                </a:solidFill>
                <a:latin typeface="Comic Sans MS" pitchFamily="66" charset="0"/>
              </a:rPr>
              <a:t>УПИС У ШКОЛУ УЧЕНИКА - ПРИПАДНИКА РОМСКЕ НАЦИОНАЛНЕ МАЊИНЕ ПОД ПОВОЉНИЈИМ УСЛОВИМА РАДИ ПОСТИЗАЊА ПУНЕ РАВНОПРАВНОСТИ</a:t>
            </a:r>
            <a:r>
              <a:rPr lang="sr-Latn-RS" sz="1800" dirty="0">
                <a:solidFill>
                  <a:schemeClr val="accent3"/>
                </a:solidFill>
                <a:latin typeface="Comic Sans MS" pitchFamily="66" charset="0"/>
              </a:rPr>
              <a:t/>
            </a:r>
            <a:br>
              <a:rPr lang="sr-Latn-RS" sz="1800" dirty="0">
                <a:solidFill>
                  <a:schemeClr val="accent3"/>
                </a:solidFill>
                <a:latin typeface="Comic Sans MS" pitchFamily="66" charset="0"/>
              </a:rPr>
            </a:br>
            <a:endParaRPr lang="sr-Latn-RS" sz="1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028" y="4167955"/>
            <a:ext cx="8276896" cy="1500187"/>
          </a:xfrm>
        </p:spPr>
        <p:txBody>
          <a:bodyPr/>
          <a:lstStyle/>
          <a:p>
            <a:r>
              <a:rPr lang="sr-Latn-RS" b="1" dirty="0"/>
              <a:t>Члан </a:t>
            </a:r>
            <a:r>
              <a:rPr lang="sr-Latn-RS" b="1" dirty="0" smtClean="0"/>
              <a:t>78</a:t>
            </a:r>
            <a:endParaRPr lang="sr-Cyrl-RS" b="1" dirty="0" smtClean="0"/>
          </a:p>
          <a:p>
            <a:endParaRPr lang="sr-Cyrl-RS" b="1" dirty="0"/>
          </a:p>
          <a:p>
            <a:r>
              <a:rPr lang="sr-Latn-RS" sz="16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Пријаву</a:t>
            </a:r>
            <a:r>
              <a:rPr lang="sr-Latn-RS" sz="1600" dirty="0">
                <a:solidFill>
                  <a:schemeClr val="accent3"/>
                </a:solidFill>
                <a:latin typeface="Comic Sans MS" pitchFamily="66" charset="0"/>
              </a:rPr>
              <a:t> за упис у школу под повољнијим условима у складу са овим правилником, за ученика из члана 75. овог правилника </a:t>
            </a:r>
            <a:r>
              <a:rPr lang="sr-Latn-RS" sz="16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подноси родитељ, односно старатељ ученика</a:t>
            </a:r>
            <a:r>
              <a:rPr lang="sr-Latn-RS" sz="1600" dirty="0">
                <a:solidFill>
                  <a:schemeClr val="accent3"/>
                </a:solidFill>
                <a:latin typeface="Comic Sans MS" pitchFamily="66" charset="0"/>
              </a:rPr>
              <a:t>, у складу са прописима којима се регулише заштита података о личности.</a:t>
            </a:r>
          </a:p>
          <a:p>
            <a:endParaRPr lang="sr-Cyrl-RS" sz="1600" dirty="0" smtClean="0">
              <a:solidFill>
                <a:schemeClr val="accent3"/>
              </a:solidFill>
              <a:latin typeface="Comic Sans MS" pitchFamily="66" charset="0"/>
            </a:endParaRPr>
          </a:p>
          <a:p>
            <a:r>
              <a:rPr lang="sr-Latn-RS" sz="1600" dirty="0">
                <a:solidFill>
                  <a:schemeClr val="accent3"/>
                </a:solidFill>
                <a:latin typeface="Comic Sans MS" pitchFamily="66" charset="0"/>
              </a:rPr>
              <a:t>Пријава из става 1. овог члана подноси се основној школи</a:t>
            </a:r>
            <a:r>
              <a:rPr lang="sr-Latn-RS" sz="1600" dirty="0" smtClean="0">
                <a:solidFill>
                  <a:schemeClr val="accent3"/>
                </a:solidFill>
                <a:latin typeface="Comic Sans MS" pitchFamily="66" charset="0"/>
              </a:rPr>
              <a:t>.</a:t>
            </a:r>
            <a:endParaRPr lang="sr-Cyrl-RS" sz="1600" dirty="0" smtClean="0">
              <a:solidFill>
                <a:schemeClr val="accent3"/>
              </a:solidFill>
              <a:latin typeface="Comic Sans MS" pitchFamily="66" charset="0"/>
            </a:endParaRPr>
          </a:p>
          <a:p>
            <a:r>
              <a:rPr lang="sr-Latn-RS" sz="1600" dirty="0">
                <a:solidFill>
                  <a:schemeClr val="accent3"/>
                </a:solidFill>
                <a:latin typeface="Comic Sans MS" pitchFamily="66" charset="0"/>
              </a:rPr>
              <a:t>У пријави из става 1. овог члана родитељ, односно старатељ ученика се </a:t>
            </a:r>
            <a:r>
              <a:rPr lang="sr-Latn-RS" sz="16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изјашњава о националној припадности ученика и доставља документацију </a:t>
            </a:r>
            <a:r>
              <a:rPr lang="sr-Latn-RS" sz="1600" dirty="0">
                <a:solidFill>
                  <a:schemeClr val="accent3"/>
                </a:solidFill>
                <a:latin typeface="Comic Sans MS" pitchFamily="66" charset="0"/>
              </a:rPr>
              <a:t>о социјалном статусу ученика и родитеља, односно старатеља, у складу са прописима којима се регулише заштита података о личности</a:t>
            </a:r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05915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017" y="1190736"/>
            <a:ext cx="7772400" cy="1362075"/>
          </a:xfrm>
        </p:spPr>
        <p:txBody>
          <a:bodyPr/>
          <a:lstStyle/>
          <a:p>
            <a:r>
              <a:rPr lang="sr-Latn-RS" sz="1800" i="1" dirty="0">
                <a:solidFill>
                  <a:srgbClr val="0000FF"/>
                </a:solidFill>
                <a:latin typeface="Comic Sans MS" pitchFamily="66" charset="0"/>
              </a:rPr>
              <a:t>УПИС У ШКОЛУ УЧЕНИКА - ПРИПАДНИКА РОМСКЕ НАЦИОНАЛНЕ МАЊИНЕ ПОД ПОВОЉНИЈИМ УСЛОВИМА РАДИ ПОСТИЗАЊА ПУНЕ РАВНОПРАВНОСТИ</a:t>
            </a:r>
            <a:endParaRPr lang="sr-Latn-RS" sz="1800" dirty="0">
              <a:solidFill>
                <a:srgbClr val="0000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Latn-RS" dirty="0" smtClean="0"/>
              <a:t>.</a:t>
            </a:r>
          </a:p>
          <a:p>
            <a:endParaRPr lang="sr-Latn-RS" dirty="0"/>
          </a:p>
        </p:txBody>
      </p:sp>
      <p:graphicFrame>
        <p:nvGraphicFramePr>
          <p:cNvPr id="12" name="Object 11">
            <a:hlinkClick r:id="" action="ppaction://ole?verb=1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5034465"/>
              </p:ext>
            </p:extLst>
          </p:nvPr>
        </p:nvGraphicFramePr>
        <p:xfrm>
          <a:off x="3772722" y="3183267"/>
          <a:ext cx="1219200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Picture" showAsIcon="1" r:id="rId3" imgW="914400" imgH="714240" progId="Word.Picture.8">
                  <p:embed/>
                </p:oleObj>
              </mc:Choice>
              <mc:Fallback>
                <p:oleObj name="Picture" showAsIcon="1" r:id="rId3" imgW="914400" imgH="714240" progId="Word.Picture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2722" y="3183267"/>
                        <a:ext cx="1219200" cy="1152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5324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720" y="307865"/>
            <a:ext cx="7772400" cy="1362075"/>
          </a:xfrm>
        </p:spPr>
        <p:txBody>
          <a:bodyPr/>
          <a:lstStyle/>
          <a:p>
            <a:pPr algn="ctr"/>
            <a:r>
              <a:rPr lang="sr-Latn-C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ПРАВИЛНИК О</a:t>
            </a:r>
            <a:r>
              <a:rPr lang="sr-Cyrl-C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r-Latn-C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УПИСУ</a:t>
            </a:r>
            <a:r>
              <a:rPr lang="sr-Cyrl-C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r-Latn-C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УЧЕНИКА</a:t>
            </a:r>
            <a:r>
              <a:rPr lang="sr-Cyrl-C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r-Latn-C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У</a:t>
            </a:r>
            <a:r>
              <a:rPr lang="sr-Cyrl-C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r-Latn-C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СРЕДЊУ</a:t>
            </a:r>
            <a:r>
              <a:rPr lang="sr-Cyrl-C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r-Latn-C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ШКОЛУ</a:t>
            </a:r>
            <a:r>
              <a:rPr lang="sr-Cyrl-RS" sz="18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sr-Cyrl-RS" sz="18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sr-Cyrl-RS" sz="18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sr-Cyrl-RS" sz="18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sr-Latn-RS" sz="1800" i="1" dirty="0">
                <a:solidFill>
                  <a:srgbClr val="0000FF"/>
                </a:solidFill>
                <a:latin typeface="Comic Sans MS" pitchFamily="66" charset="0"/>
              </a:rPr>
              <a:t>УПИС У ШКОЛУ УЧЕНИКА - ПРИПАДНИКА РОМСКЕ НАЦИОНАЛНЕ МАЊИНЕ ПОД ПОВОЉНИЈИМ УСЛОВИМА РАДИ ПОСТИЗАЊА ПУНЕ </a:t>
            </a:r>
            <a:r>
              <a:rPr lang="sr-Latn-RS" sz="1800" i="1" dirty="0" smtClean="0">
                <a:solidFill>
                  <a:srgbClr val="0000FF"/>
                </a:solidFill>
                <a:latin typeface="Comic Sans MS" pitchFamily="66" charset="0"/>
              </a:rPr>
              <a:t>РАВНОПРАВНОСТИ</a:t>
            </a:r>
            <a:r>
              <a:rPr lang="sr-Cyrl-RS" sz="1800" i="1" dirty="0" smtClean="0">
                <a:solidFill>
                  <a:srgbClr val="0000FF"/>
                </a:solidFill>
                <a:latin typeface="Comic Sans MS" pitchFamily="66" charset="0"/>
              </a:rPr>
              <a:t/>
            </a:r>
            <a:br>
              <a:rPr lang="sr-Cyrl-RS" sz="1800" i="1" dirty="0" smtClean="0">
                <a:solidFill>
                  <a:srgbClr val="0000FF"/>
                </a:solidFill>
                <a:latin typeface="Comic Sans MS" pitchFamily="66" charset="0"/>
              </a:rPr>
            </a:br>
            <a:endParaRPr lang="sr-Latn-RS" sz="1800" dirty="0">
              <a:solidFill>
                <a:srgbClr val="0000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7559" y="3647694"/>
            <a:ext cx="8166537" cy="1500187"/>
          </a:xfrm>
        </p:spPr>
        <p:txBody>
          <a:bodyPr/>
          <a:lstStyle/>
          <a:p>
            <a:r>
              <a:rPr lang="sr-Latn-RS" sz="2400" b="1" dirty="0">
                <a:solidFill>
                  <a:schemeClr val="accent3"/>
                </a:solidFill>
                <a:latin typeface="Comic Sans MS" pitchFamily="66" charset="0"/>
              </a:rPr>
              <a:t>Члан 79</a:t>
            </a:r>
            <a:endParaRPr lang="sr-Latn-RS" sz="2400" dirty="0">
              <a:solidFill>
                <a:schemeClr val="accent3"/>
              </a:solidFill>
              <a:latin typeface="Comic Sans MS" pitchFamily="66" charset="0"/>
            </a:endParaRPr>
          </a:p>
          <a:p>
            <a:r>
              <a:rPr lang="sr-Latn-RS" sz="2400" b="1" dirty="0">
                <a:solidFill>
                  <a:schemeClr val="accent3"/>
                </a:solidFill>
                <a:latin typeface="Comic Sans MS" pitchFamily="66" charset="0"/>
              </a:rPr>
              <a:t>Основна школа</a:t>
            </a:r>
            <a:r>
              <a:rPr lang="sr-Latn-RS" sz="2400" dirty="0">
                <a:solidFill>
                  <a:schemeClr val="accent3"/>
                </a:solidFill>
                <a:latin typeface="Comic Sans MS" pitchFamily="66" charset="0"/>
              </a:rPr>
              <a:t>, на основу пријаве из члана 78. овог правилника, </a:t>
            </a:r>
            <a:r>
              <a:rPr lang="sr-Latn-RS" sz="2400" b="1" dirty="0">
                <a:solidFill>
                  <a:schemeClr val="accent3"/>
                </a:solidFill>
                <a:latin typeface="Comic Sans MS" pitchFamily="66" charset="0"/>
              </a:rPr>
              <a:t>саставља листу ученика </a:t>
            </a:r>
            <a:r>
              <a:rPr lang="sr-Latn-RS" sz="2400" dirty="0">
                <a:solidFill>
                  <a:schemeClr val="accent3"/>
                </a:solidFill>
                <a:latin typeface="Comic Sans MS" pitchFamily="66" charset="0"/>
              </a:rPr>
              <a:t>који су се пријавили за упис у школу под повољнијим условима у складу са овим правилником и </a:t>
            </a:r>
            <a:r>
              <a:rPr lang="sr-Latn-RS" sz="2400" b="1" dirty="0">
                <a:solidFill>
                  <a:schemeClr val="accent3"/>
                </a:solidFill>
                <a:latin typeface="Comic Sans MS" pitchFamily="66" charset="0"/>
              </a:rPr>
              <a:t>доставља је министарству надлежном за послове образовања</a:t>
            </a:r>
            <a:r>
              <a:rPr lang="sr-Latn-RS" sz="2400" dirty="0">
                <a:solidFill>
                  <a:schemeClr val="accent3"/>
                </a:solidFill>
                <a:latin typeface="Comic Sans MS" pitchFamily="66" charset="0"/>
              </a:rPr>
              <a:t> (у даљем тексту: Министарство).</a:t>
            </a:r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13756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189" y="386693"/>
            <a:ext cx="7772400" cy="1362075"/>
          </a:xfrm>
        </p:spPr>
        <p:txBody>
          <a:bodyPr/>
          <a:lstStyle/>
          <a:p>
            <a:pPr algn="ctr"/>
            <a:r>
              <a:rPr lang="sr-Latn-CS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ПРАВИЛНИК О</a:t>
            </a:r>
            <a:r>
              <a:rPr lang="sr-Cyrl-CS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r-Latn-CS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УПИСУ</a:t>
            </a:r>
            <a:r>
              <a:rPr lang="sr-Cyrl-CS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r-Latn-CS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УЧЕНИКА</a:t>
            </a:r>
            <a:r>
              <a:rPr lang="sr-Cyrl-CS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r-Latn-CS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У</a:t>
            </a:r>
            <a:r>
              <a:rPr lang="sr-Cyrl-CS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r-Latn-CS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СРЕДЊУ</a:t>
            </a:r>
            <a:r>
              <a:rPr lang="sr-Cyrl-CS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r-Latn-CS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ШКОЛУ</a:t>
            </a:r>
            <a:endParaRPr lang="sr-Latn-RS" sz="1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4138" y="4309845"/>
            <a:ext cx="8355724" cy="1500187"/>
          </a:xfrm>
        </p:spPr>
        <p:txBody>
          <a:bodyPr/>
          <a:lstStyle/>
          <a:p>
            <a:r>
              <a:rPr lang="sr-Latn-RS" b="1" dirty="0">
                <a:latin typeface="Comic Sans MS" pitchFamily="66" charset="0"/>
              </a:rPr>
              <a:t>Члан 80</a:t>
            </a:r>
            <a:endParaRPr lang="sr-Latn-RS" dirty="0">
              <a:latin typeface="Comic Sans MS" pitchFamily="66" charset="0"/>
            </a:endParaRPr>
          </a:p>
          <a:p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Број бодова </a:t>
            </a:r>
            <a:r>
              <a:rPr lang="sr-Latn-RS" dirty="0">
                <a:latin typeface="Comic Sans MS" pitchFamily="66" charset="0"/>
              </a:rPr>
              <a:t>који ученици из става 1. овог члана остваре на основу успеха из школе и на основу завршног испита, </a:t>
            </a:r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увећава се за 30% од броја бодова који им недостаје до 100 бодова</a:t>
            </a:r>
            <a:r>
              <a:rPr lang="sr-Latn-RS" dirty="0" smtClean="0">
                <a:latin typeface="Comic Sans MS" pitchFamily="66" charset="0"/>
              </a:rPr>
              <a:t>.</a:t>
            </a:r>
            <a:endParaRPr lang="sr-Cyrl-RS" dirty="0" smtClean="0">
              <a:latin typeface="Comic Sans MS" pitchFamily="66" charset="0"/>
            </a:endParaRPr>
          </a:p>
          <a:p>
            <a:endParaRPr lang="sr-Cyrl-RS" dirty="0">
              <a:latin typeface="Comic Sans MS" pitchFamily="66" charset="0"/>
            </a:endParaRPr>
          </a:p>
          <a:p>
            <a:r>
              <a:rPr lang="sr-Latn-RS" dirty="0">
                <a:latin typeface="Comic Sans MS" pitchFamily="66" charset="0"/>
              </a:rPr>
              <a:t>Ученицима из става 1. овог члана који живе у породици која је </a:t>
            </a:r>
            <a:r>
              <a:rPr lang="sr-Latn-RS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корисник новчане социјалне помоћи</a:t>
            </a:r>
            <a:r>
              <a:rPr lang="sr-Latn-RS" dirty="0">
                <a:latin typeface="Comic Sans MS" pitchFamily="66" charset="0"/>
              </a:rPr>
              <a:t>, број бодова који су остварили на основу успеха из школе и завршног испита</a:t>
            </a:r>
            <a:r>
              <a:rPr lang="sr-Latn-RS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увећава се за 35% </a:t>
            </a:r>
            <a:r>
              <a:rPr lang="sr-Latn-RS" dirty="0">
                <a:latin typeface="Comic Sans MS" pitchFamily="66" charset="0"/>
              </a:rPr>
              <a:t>од броја бодова који им недостаје до бодова</a:t>
            </a:r>
            <a:r>
              <a:rPr lang="sr-Latn-RS" dirty="0" smtClean="0"/>
              <a:t>.</a:t>
            </a:r>
            <a:endParaRPr lang="sr-Cyrl-RS" dirty="0" smtClean="0"/>
          </a:p>
          <a:p>
            <a:endParaRPr lang="sr-Latn-RS" dirty="0"/>
          </a:p>
          <a:p>
            <a:endParaRPr lang="sr-Latn-RS" dirty="0">
              <a:latin typeface="Comic Sans MS" pitchFamily="66" charset="0"/>
            </a:endParaRPr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78106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</a:t>
            </a:r>
            <a:r>
              <a:rPr lang="en-US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</a:t>
            </a:r>
            <a:r>
              <a:rPr lang="en-US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</a:t>
            </a:r>
            <a:r>
              <a:rPr lang="en-US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ф</a:t>
            </a:r>
            <a:r>
              <a:rPr lang="en-US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е</a:t>
            </a:r>
            <a:r>
              <a:rPr lang="en-US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</a:t>
            </a:r>
            <a:r>
              <a:rPr lang="en-US" dirty="0" err="1" smtClean="0">
                <a:solidFill>
                  <a:srgbClr val="7E0C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</a:t>
            </a:r>
            <a:r>
              <a:rPr lang="en-US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</a:t>
            </a:r>
            <a:r>
              <a:rPr lang="en-US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а</a:t>
            </a:r>
            <a:r>
              <a:rPr lang="en-US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л</a:t>
            </a:r>
            <a:r>
              <a:rPr lang="en-US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а</a:t>
            </a:r>
            <a:r>
              <a:rPr lang="en-US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</a:t>
            </a:r>
            <a:r>
              <a:rPr lang="en-US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</a:t>
            </a:r>
            <a:r>
              <a:rPr lang="en-US" dirty="0" err="1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ј</a:t>
            </a:r>
            <a:r>
              <a:rPr lang="en-US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е</a:t>
            </a:r>
            <a:r>
              <a:rPr lang="en-US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</a:t>
            </a:r>
            <a:r>
              <a:rPr lang="en-US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т</a:t>
            </a:r>
            <a:r>
              <a:rPr lang="en-US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а</a:t>
            </a:r>
            <a:r>
              <a:rPr lang="en-US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ц</a:t>
            </a:r>
            <a:r>
              <a:rPr lang="en-US" dirty="0" err="1" smtClean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</a:t>
            </a:r>
            <a:r>
              <a:rPr lang="en-US" dirty="0" err="1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ј</a:t>
            </a:r>
            <a:r>
              <a:rPr lang="en-US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а</a:t>
            </a:r>
            <a:endParaRPr lang="sr-Latn-C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611560" y="764704"/>
            <a:ext cx="7696200" cy="4608512"/>
          </a:xfrm>
        </p:spPr>
        <p:txBody>
          <a:bodyPr/>
          <a:lstStyle/>
          <a:p>
            <a:pPr marL="0" indent="0">
              <a:buNone/>
            </a:pPr>
            <a:r>
              <a:rPr lang="x-none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ОБРАЗОВНИ ПРОФИЛ </a:t>
            </a:r>
            <a:r>
              <a:rPr lang="x-none" b="1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ЗАНИМАЊЕ</a:t>
            </a:r>
            <a:endParaRPr lang="sr-Cyrl-RS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sr-Latn-RS" sz="16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http://www.vodiczaosnovce.nsz.gov.rs/zanimanja.php</a:t>
            </a:r>
            <a:endParaRPr lang="x-none" sz="1600" b="1" i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x-none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x-none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Лична и друштвена брига о људима</a:t>
            </a:r>
          </a:p>
          <a:p>
            <a:pPr marL="0" indent="0">
              <a:buNone/>
            </a:pPr>
            <a:r>
              <a:rPr lang="x-none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Рад са биљкама и животињама</a:t>
            </a:r>
          </a:p>
          <a:p>
            <a:pPr marL="0" indent="0">
              <a:buNone/>
            </a:pPr>
            <a:r>
              <a:rPr lang="x-none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Култура, уметност и медији</a:t>
            </a:r>
          </a:p>
          <a:p>
            <a:pPr marL="0" indent="0">
              <a:buNone/>
            </a:pPr>
            <a:r>
              <a:rPr lang="x-none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Бизнис и пословне улоге</a:t>
            </a:r>
          </a:p>
          <a:p>
            <a:pPr marL="0" indent="0">
              <a:buNone/>
            </a:pPr>
            <a:r>
              <a:rPr lang="x-none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Техника</a:t>
            </a:r>
          </a:p>
          <a:p>
            <a:pPr marL="0" indent="0">
              <a:buNone/>
            </a:pPr>
            <a:r>
              <a:rPr lang="x-none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Технологија</a:t>
            </a:r>
          </a:p>
          <a:p>
            <a:pPr marL="0" indent="0">
              <a:buNone/>
            </a:pPr>
            <a:r>
              <a:rPr lang="x-none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Одбрана, безбедност и заштита</a:t>
            </a:r>
          </a:p>
          <a:p>
            <a:pPr marL="0" indent="0">
              <a:buNone/>
            </a:pPr>
            <a:r>
              <a:rPr lang="x-none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Занати</a:t>
            </a:r>
          </a:p>
          <a:p>
            <a:pPr marL="0" indent="0">
              <a:buNone/>
            </a:pPr>
            <a:endParaRPr lang="x-none" sz="2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x-none" dirty="0" smtClean="0"/>
          </a:p>
          <a:p>
            <a:pPr marL="0" indent="0">
              <a:buNone/>
            </a:pPr>
            <a:r>
              <a:rPr lang="x-none" dirty="0" smtClean="0"/>
              <a:t> </a:t>
            </a:r>
            <a:br>
              <a:rPr lang="x-none" dirty="0" smtClean="0"/>
            </a:br>
            <a:endParaRPr lang="x-none" dirty="0" smtClean="0"/>
          </a:p>
        </p:txBody>
      </p:sp>
    </p:spTree>
    <p:extLst>
      <p:ext uri="{BB962C8B-B14F-4D97-AF65-F5344CB8AC3E}">
        <p14:creationId xmlns:p14="http://schemas.microsoft.com/office/powerpoint/2010/main" val="3586998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3301" y="525673"/>
            <a:ext cx="6870700" cy="2268488"/>
          </a:xfrm>
        </p:spPr>
        <p:txBody>
          <a:bodyPr/>
          <a:lstStyle/>
          <a:p>
            <a:pPr lvl="0"/>
            <a:r>
              <a:rPr lang="x-none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x-none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x-none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x-none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x-none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x-none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x-none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x-none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x-none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x-none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x-none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ЗАНИМАЊА БУДУЋНОСТИ</a:t>
            </a:r>
            <a:br>
              <a:rPr lang="x-none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x-none" sz="1800" dirty="0" smtClean="0">
                <a:latin typeface="Comic Sans MS" pitchFamily="66" charset="0"/>
              </a:rPr>
              <a:t>Она </a:t>
            </a:r>
            <a:r>
              <a:rPr lang="x-none" sz="1800" dirty="0">
                <a:latin typeface="Comic Sans MS" pitchFamily="66" charset="0"/>
              </a:rPr>
              <a:t>која постоје на тржишту рада, али још увек нису у званичној номенклатури (списку занимања</a:t>
            </a:r>
            <a:r>
              <a:rPr lang="x-none" sz="1800" dirty="0" smtClean="0">
                <a:latin typeface="Comic Sans MS" pitchFamily="66" charset="0"/>
              </a:rPr>
              <a:t>),</a:t>
            </a:r>
            <a:br>
              <a:rPr lang="x-none" sz="1800" dirty="0" smtClean="0">
                <a:latin typeface="Comic Sans MS" pitchFamily="66" charset="0"/>
              </a:rPr>
            </a:br>
            <a:r>
              <a:rPr lang="x-none" sz="1800" dirty="0" smtClean="0">
                <a:latin typeface="Comic Sans MS" pitchFamily="66" charset="0"/>
              </a:rPr>
              <a:t>Постојећа </a:t>
            </a:r>
            <a:r>
              <a:rPr lang="x-none" sz="1800" dirty="0">
                <a:latin typeface="Comic Sans MS" pitchFamily="66" charset="0"/>
              </a:rPr>
              <a:t>занимања која су у мањку на тржишту (дефицитарна занимања</a:t>
            </a:r>
            <a:r>
              <a:rPr lang="x-none" sz="1800" dirty="0" smtClean="0">
                <a:latin typeface="Comic Sans MS" pitchFamily="66" charset="0"/>
              </a:rPr>
              <a:t>).</a:t>
            </a:r>
            <a:r>
              <a:rPr lang="x-none" sz="1800" dirty="0">
                <a:latin typeface="Comic Sans MS" pitchFamily="66" charset="0"/>
              </a:rPr>
              <a:t/>
            </a:r>
            <a:br>
              <a:rPr lang="x-none" sz="1800" dirty="0">
                <a:latin typeface="Comic Sans MS" pitchFamily="66" charset="0"/>
              </a:rPr>
            </a:br>
            <a:r>
              <a:rPr lang="x-none" sz="1800" dirty="0" smtClean="0">
                <a:latin typeface="Comic Sans MS" pitchFamily="66" charset="0"/>
              </a:rPr>
              <a:t>Нова </a:t>
            </a:r>
            <a:r>
              <a:rPr lang="x-none" sz="1800" dirty="0">
                <a:latin typeface="Comic Sans MS" pitchFamily="66" charset="0"/>
              </a:rPr>
              <a:t>занимања за која се очекује да ће бити тражена у </a:t>
            </a:r>
            <a:r>
              <a:rPr lang="x-none" sz="1800">
                <a:latin typeface="Comic Sans MS" pitchFamily="66" charset="0"/>
              </a:rPr>
              <a:t>будућности</a:t>
            </a:r>
            <a:r>
              <a:rPr lang="x-none" sz="1800" smtClean="0">
                <a:latin typeface="Comic Sans MS" pitchFamily="66" charset="0"/>
              </a:rPr>
              <a:t>.</a:t>
            </a:r>
            <a:r>
              <a:rPr lang="sr-Cyrl-CS" sz="1800" dirty="0" smtClean="0">
                <a:latin typeface="Comic Sans MS" pitchFamily="66" charset="0"/>
              </a:rPr>
              <a:t/>
            </a:r>
            <a:br>
              <a:rPr lang="sr-Cyrl-CS" sz="1800" dirty="0" smtClean="0">
                <a:latin typeface="Comic Sans MS" pitchFamily="66" charset="0"/>
              </a:rPr>
            </a:br>
            <a:r>
              <a:rPr lang="x-none" sz="1800">
                <a:latin typeface="Comic Sans MS" pitchFamily="66" charset="0"/>
              </a:rPr>
              <a:t/>
            </a:r>
            <a:br>
              <a:rPr lang="x-none" sz="1800">
                <a:latin typeface="Comic Sans MS" pitchFamily="66" charset="0"/>
              </a:rPr>
            </a:br>
            <a:r>
              <a:rPr lang="sr-Cyrl-C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Примери неких нових занимања</a:t>
            </a:r>
            <a:r>
              <a:rPr lang="x-none" sz="1800" smtClean="0">
                <a:latin typeface="Comic Sans MS" pitchFamily="66" charset="0"/>
              </a:rPr>
              <a:t>:</a:t>
            </a:r>
            <a:r>
              <a:rPr lang="x-none" sz="1800" dirty="0">
                <a:latin typeface="Comic Sans MS" pitchFamily="66" charset="0"/>
              </a:rPr>
              <a:t/>
            </a:r>
            <a:br>
              <a:rPr lang="x-none" sz="1800" dirty="0">
                <a:latin typeface="Comic Sans MS" pitchFamily="66" charset="0"/>
              </a:rPr>
            </a:br>
            <a:r>
              <a:rPr lang="x-none" sz="3600" dirty="0">
                <a:latin typeface="Comic Sans MS" pitchFamily="66" charset="0"/>
              </a:rPr>
              <a:t/>
            </a:r>
            <a:br>
              <a:rPr lang="x-none" sz="3600" dirty="0">
                <a:latin typeface="Comic Sans MS" pitchFamily="66" charset="0"/>
              </a:rPr>
            </a:br>
            <a:endParaRPr lang="x-none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5332" y="3946653"/>
            <a:ext cx="7696200" cy="3657600"/>
          </a:xfrm>
        </p:spPr>
        <p:txBody>
          <a:bodyPr/>
          <a:lstStyle/>
          <a:p>
            <a:pPr marL="0" indent="0" algn="just"/>
            <a:r>
              <a:rPr lang="sr-Cyrl-C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</a:t>
            </a:r>
            <a:r>
              <a:rPr lang="x-none" sz="2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Биоинформатичар</a:t>
            </a:r>
            <a:endParaRPr lang="x-none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marL="0" indent="0" algn="just"/>
            <a:r>
              <a:rPr lang="sr-Cyrl-C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</a:t>
            </a:r>
            <a:r>
              <a:rPr lang="x-none" sz="240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Консултант </a:t>
            </a:r>
            <a:r>
              <a:rPr lang="x-none" sz="2400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за учење на даљину</a:t>
            </a:r>
          </a:p>
          <a:p>
            <a:pPr marL="0" indent="0" algn="just"/>
            <a:r>
              <a:rPr lang="sr-Cyrl-C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</a:t>
            </a:r>
            <a:r>
              <a:rPr lang="x-none" sz="240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Стручњак </a:t>
            </a:r>
            <a:r>
              <a:rPr lang="x-none" sz="24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за производњу органске хране</a:t>
            </a:r>
          </a:p>
          <a:p>
            <a:pPr marL="0" indent="0" algn="just"/>
            <a:r>
              <a:rPr lang="sr-Cyrl-CS" sz="2400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</a:t>
            </a:r>
            <a:r>
              <a:rPr lang="x-none" sz="2400" smtClean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Стручњак </a:t>
            </a:r>
            <a:r>
              <a:rPr lang="x-none" sz="2400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за унапређење </a:t>
            </a:r>
            <a:r>
              <a:rPr lang="x-none" sz="2400" smtClean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апликација </a:t>
            </a:r>
            <a:endParaRPr lang="sr-Cyrl-CS" sz="2400" dirty="0" smtClean="0">
              <a:solidFill>
                <a:srgbClr val="CC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marL="0" indent="0" algn="just">
              <a:buNone/>
            </a:pPr>
            <a:r>
              <a:rPr lang="x-none" sz="2400" smtClean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за </a:t>
            </a:r>
            <a:r>
              <a:rPr lang="x-none" sz="2400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мобилне </a:t>
            </a:r>
            <a:r>
              <a:rPr lang="x-none" sz="2400" smtClean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телефоне</a:t>
            </a:r>
            <a:r>
              <a:rPr lang="x-none" sz="2400" smtClean="0">
                <a:solidFill>
                  <a:srgbClr val="CC6600"/>
                </a:solidFill>
                <a:latin typeface="Comic Sans MS" pitchFamily="66" charset="0"/>
              </a:rPr>
              <a:t>.</a:t>
            </a:r>
            <a:endParaRPr lang="sr-Cyrl-RS" sz="2400" dirty="0" smtClean="0">
              <a:solidFill>
                <a:srgbClr val="CC6600"/>
              </a:solidFill>
              <a:latin typeface="Comic Sans MS" pitchFamily="66" charset="0"/>
            </a:endParaRPr>
          </a:p>
          <a:p>
            <a:pPr algn="just"/>
            <a:r>
              <a:rPr lang="sr-Cyrl-RS" sz="2400" dirty="0" smtClean="0">
                <a:solidFill>
                  <a:srgbClr val="FF0000"/>
                </a:solidFill>
                <a:latin typeface="Comic Sans MS" pitchFamily="66" charset="0"/>
              </a:rPr>
              <a:t>............</a:t>
            </a:r>
          </a:p>
          <a:p>
            <a:pPr marL="0" indent="0" algn="just">
              <a:buNone/>
            </a:pPr>
            <a:endParaRPr lang="x-none" sz="2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790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1" y="476672"/>
            <a:ext cx="6870700" cy="1600200"/>
          </a:xfrm>
        </p:spPr>
        <p:txBody>
          <a:bodyPr/>
          <a:lstStyle/>
          <a:p>
            <a:r>
              <a:rPr lang="x-non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Професионална оријентација</a:t>
            </a:r>
            <a:endParaRPr lang="x-none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3140968"/>
            <a:ext cx="8023704" cy="3191593"/>
          </a:xfrm>
        </p:spPr>
        <p:txBody>
          <a:bodyPr/>
          <a:lstStyle/>
          <a:p>
            <a:pPr marL="0" indent="0">
              <a:buNone/>
            </a:pPr>
            <a:r>
              <a:rPr lang="x-none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Професионална информисаност</a:t>
            </a:r>
          </a:p>
          <a:p>
            <a:pPr marL="0" indent="0" algn="ctr">
              <a:buNone/>
            </a:pPr>
            <a:endParaRPr lang="x-none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marL="0" indent="0">
              <a:buNone/>
            </a:pPr>
            <a:r>
              <a:rPr lang="x-none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		(за успешан избор занимања - </a:t>
            </a:r>
            <a:r>
              <a:rPr lang="en-US" sz="2000" b="1" dirty="0" err="1"/>
              <a:t>опште</a:t>
            </a:r>
            <a:r>
              <a:rPr lang="en-US" sz="2000" b="1" dirty="0"/>
              <a:t> </a:t>
            </a:r>
            <a:r>
              <a:rPr lang="en-US" sz="2000" b="1" dirty="0" err="1"/>
              <a:t>информације</a:t>
            </a:r>
            <a:r>
              <a:rPr lang="en-US" sz="2000" b="1" dirty="0"/>
              <a:t> о </a:t>
            </a:r>
            <a:r>
              <a:rPr lang="en-US" sz="2000" b="1" dirty="0" err="1"/>
              <a:t>свету</a:t>
            </a:r>
            <a:r>
              <a:rPr lang="en-US" sz="2000" b="1" dirty="0"/>
              <a:t> </a:t>
            </a:r>
            <a:r>
              <a:rPr lang="en-US" sz="2000" b="1" dirty="0" err="1"/>
              <a:t>занимања</a:t>
            </a:r>
            <a:r>
              <a:rPr lang="x-none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)</a:t>
            </a:r>
            <a:endParaRPr lang="x-none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924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2248" y="922721"/>
            <a:ext cx="8592207" cy="1362075"/>
          </a:xfrm>
        </p:spPr>
        <p:txBody>
          <a:bodyPr/>
          <a:lstStyle/>
          <a:p>
            <a:pPr algn="ctr"/>
            <a:r>
              <a:rPr lang="sr-Latn-C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ПРАВИЛНИК</a:t>
            </a:r>
            <a:br>
              <a:rPr lang="sr-Latn-C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r-Latn-C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sr-Cyrl-C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Latn-C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УПИСУ</a:t>
            </a:r>
            <a:r>
              <a:rPr lang="sr-Cyrl-C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Latn-C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УЧЕНИКА</a:t>
            </a:r>
            <a:r>
              <a:rPr lang="sr-Cyrl-C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Latn-C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</a:t>
            </a:r>
            <a:r>
              <a:rPr lang="sr-Cyrl-C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Latn-C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СРЕДЊУ</a:t>
            </a:r>
            <a:r>
              <a:rPr lang="sr-Cyrl-C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Latn-C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ШКОЛУ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r-Latn-CS" sz="3200" dirty="0" smtClean="0"/>
              <a:t/>
            </a:r>
            <a:br>
              <a:rPr lang="sr-Latn-CS" sz="3200" dirty="0" smtClean="0"/>
            </a:br>
            <a:r>
              <a:rPr lang="sr-Latn-CS" sz="3200" b="1" i="1" dirty="0" smtClean="0"/>
              <a:t>("Сл. </a:t>
            </a:r>
            <a:r>
              <a:rPr lang="sr-Cyrl-CS" sz="3200" b="1" i="1" dirty="0" smtClean="0"/>
              <a:t>Г</a:t>
            </a:r>
            <a:r>
              <a:rPr lang="sr-Latn-CS" sz="3200" b="1" i="1" dirty="0" smtClean="0"/>
              <a:t>ласник</a:t>
            </a:r>
            <a:r>
              <a:rPr lang="en-US" sz="3200" b="1" i="1" dirty="0" smtClean="0"/>
              <a:t> </a:t>
            </a:r>
            <a:r>
              <a:rPr lang="sr-Latn-CS" sz="3200" b="1" i="1" dirty="0" smtClean="0"/>
              <a:t>РС", бр. 38/2017, 51/2017 и 81/2017)</a:t>
            </a:r>
            <a:endParaRPr lang="sr-Latn-CS" sz="3200" dirty="0"/>
          </a:p>
        </p:txBody>
      </p:sp>
    </p:spTree>
    <p:extLst>
      <p:ext uri="{BB962C8B-B14F-4D97-AF65-F5344CB8AC3E}">
        <p14:creationId xmlns:p14="http://schemas.microsoft.com/office/powerpoint/2010/main" val="35870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768" y="0"/>
            <a:ext cx="8229600" cy="1143000"/>
          </a:xfrm>
        </p:spPr>
        <p:txBody>
          <a:bodyPr/>
          <a:lstStyle/>
          <a:p>
            <a:r>
              <a:rPr lang="sr-Cyrl-CS" sz="3200" b="1" dirty="0" smtClean="0">
                <a:latin typeface="Comic Sans MS" pitchFamily="66" charset="0"/>
              </a:rPr>
              <a:t>Два најважнија избора у животу су:</a:t>
            </a:r>
            <a:endParaRPr lang="x-none" sz="3200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01456" cy="5007864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sr-Cyrl-CS" dirty="0" smtClean="0">
                <a:solidFill>
                  <a:schemeClr val="bg2">
                    <a:lumMod val="10000"/>
                  </a:schemeClr>
                </a:solidFill>
              </a:rPr>
              <a:t>		</a:t>
            </a:r>
            <a:r>
              <a:rPr lang="sr-Cyrl-CS" dirty="0" smtClean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1. пронаћи-одабрати жељено           </a:t>
            </a:r>
          </a:p>
          <a:p>
            <a:pPr marL="0" indent="0" eaLnBrk="1" hangingPunct="1">
              <a:buNone/>
            </a:pPr>
            <a:r>
              <a:rPr lang="sr-Cyrl-CS" dirty="0" smtClean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занимање</a:t>
            </a:r>
            <a:r>
              <a:rPr lang="x-none" dirty="0" smtClean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;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оно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које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нам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највише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одговара</a:t>
            </a:r>
            <a:endParaRPr lang="x-none" dirty="0" smtClean="0">
              <a:solidFill>
                <a:schemeClr val="bg2">
                  <a:lumMod val="10000"/>
                </a:schemeClr>
              </a:solidFill>
              <a:latin typeface="Comic Sans MS" pitchFamily="66" charset="0"/>
            </a:endParaRPr>
          </a:p>
          <a:p>
            <a:pPr marL="0" indent="0" eaLnBrk="1" hangingPunct="1">
              <a:buNone/>
            </a:pPr>
            <a:endParaRPr lang="en-US" dirty="0" smtClean="0">
              <a:solidFill>
                <a:schemeClr val="bg2">
                  <a:lumMod val="10000"/>
                </a:schemeClr>
              </a:solidFill>
              <a:latin typeface="Comic Sans MS" pitchFamily="66" charset="0"/>
            </a:endParaRPr>
          </a:p>
          <a:p>
            <a:pPr marL="0" indent="0" eaLnBrk="1" hangingPunct="1">
              <a:buNone/>
            </a:pPr>
            <a:r>
              <a:rPr lang="sr-Cyrl-CS" dirty="0" smtClean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		2. пронаћи адекватног брачног партнера</a:t>
            </a:r>
          </a:p>
          <a:p>
            <a:pPr marL="0" indent="0" eaLnBrk="1" hangingPunct="1">
              <a:buNone/>
            </a:pPr>
            <a:endParaRPr lang="en-US" dirty="0" smtClean="0">
              <a:solidFill>
                <a:schemeClr val="bg2">
                  <a:lumMod val="10000"/>
                </a:schemeClr>
              </a:solidFill>
              <a:latin typeface="Comic Sans MS" pitchFamily="66" charset="0"/>
            </a:endParaRPr>
          </a:p>
          <a:p>
            <a:pPr marL="0" indent="0">
              <a:buNone/>
            </a:pPr>
            <a:r>
              <a:rPr lang="x-none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		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Оба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избора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у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великој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мери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x-none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	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утичу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на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степен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задовољства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собом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и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животом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</a:t>
            </a:r>
            <a:endParaRPr lang="en-US" sz="3600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endParaRPr lang="x-none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468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124457" y="91440"/>
            <a:ext cx="6870700" cy="1276350"/>
          </a:xfrm>
        </p:spPr>
        <p:txBody>
          <a:bodyPr/>
          <a:lstStyle/>
          <a:p>
            <a:pPr eaLnBrk="1" hangingPunct="1"/>
            <a:r>
              <a:rPr lang="en-US" sz="3600" dirty="0" err="1" smtClean="0">
                <a:latin typeface="Comic Sans MS" pitchFamily="66" charset="0"/>
              </a:rPr>
              <a:t>Приликом</a:t>
            </a:r>
            <a:r>
              <a:rPr lang="en-US" sz="3600" dirty="0" smtClean="0">
                <a:latin typeface="Comic Sans MS" pitchFamily="66" charset="0"/>
              </a:rPr>
              <a:t> </a:t>
            </a:r>
            <a:r>
              <a:rPr lang="en-US" sz="3600" dirty="0" err="1" smtClean="0">
                <a:latin typeface="Comic Sans MS" pitchFamily="66" charset="0"/>
              </a:rPr>
              <a:t>избора</a:t>
            </a:r>
            <a:r>
              <a:rPr lang="en-US" sz="3600" dirty="0" smtClean="0">
                <a:latin typeface="Comic Sans MS" pitchFamily="66" charset="0"/>
              </a:rPr>
              <a:t> </a:t>
            </a:r>
            <a:r>
              <a:rPr lang="en-US" sz="3600" dirty="0" err="1" smtClean="0">
                <a:latin typeface="Comic Sans MS" pitchFamily="66" charset="0"/>
              </a:rPr>
              <a:t>будућег</a:t>
            </a:r>
            <a:r>
              <a:rPr lang="en-US" sz="3600" dirty="0" smtClean="0">
                <a:latin typeface="Comic Sans MS" pitchFamily="66" charset="0"/>
              </a:rPr>
              <a:t> </a:t>
            </a:r>
            <a:r>
              <a:rPr lang="en-US" sz="3600" dirty="0" err="1" smtClean="0">
                <a:latin typeface="Comic Sans MS" pitchFamily="66" charset="0"/>
              </a:rPr>
              <a:t>занимања</a:t>
            </a:r>
            <a:r>
              <a:rPr lang="en-US" sz="3600" dirty="0" smtClean="0">
                <a:latin typeface="Comic Sans MS" pitchFamily="66" charset="0"/>
              </a:rPr>
              <a:t>, </a:t>
            </a:r>
            <a:r>
              <a:rPr lang="en-US" sz="3600" dirty="0" err="1" smtClean="0">
                <a:latin typeface="Comic Sans MS" pitchFamily="66" charset="0"/>
              </a:rPr>
              <a:t>важно</a:t>
            </a:r>
            <a:r>
              <a:rPr lang="en-US" sz="3600" dirty="0" smtClean="0">
                <a:latin typeface="Comic Sans MS" pitchFamily="66" charset="0"/>
              </a:rPr>
              <a:t> </a:t>
            </a:r>
            <a:r>
              <a:rPr lang="en-US" sz="3600" dirty="0" err="1" smtClean="0">
                <a:latin typeface="Comic Sans MS" pitchFamily="66" charset="0"/>
              </a:rPr>
              <a:t>је</a:t>
            </a:r>
            <a:r>
              <a:rPr lang="en-US" sz="3600" dirty="0" smtClean="0">
                <a:latin typeface="Comic Sans MS" pitchFamily="66" charset="0"/>
              </a:rPr>
              <a:t> </a:t>
            </a:r>
            <a:r>
              <a:rPr lang="en-US" sz="3600" dirty="0" err="1" smtClean="0">
                <a:latin typeface="Comic Sans MS" pitchFamily="66" charset="0"/>
              </a:rPr>
              <a:t>следеће</a:t>
            </a:r>
            <a:r>
              <a:rPr lang="en-US" sz="3600" dirty="0" smtClean="0">
                <a:latin typeface="Comic Sans MS" pitchFamily="66" charset="0"/>
              </a:rPr>
              <a:t>: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83893" y="1600201"/>
            <a:ext cx="6391883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sr-Cyrl-C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добро познавати себе, своја интересовања и способности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400" dirty="0" smtClean="0">
                <a:latin typeface="Comic Sans MS" pitchFamily="66" charset="0"/>
              </a:rPr>
              <a:t>( </a:t>
            </a:r>
            <a:r>
              <a:rPr lang="en-US" sz="2400" dirty="0" err="1" smtClean="0">
                <a:latin typeface="Comic Sans MS" pitchFamily="66" charset="0"/>
              </a:rPr>
              <a:t>уз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помоћ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својих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родитеља</a:t>
            </a:r>
            <a:r>
              <a:rPr lang="en-US" sz="2400" dirty="0" smtClean="0">
                <a:latin typeface="Comic Sans MS" pitchFamily="66" charset="0"/>
              </a:rPr>
              <a:t>, </a:t>
            </a:r>
            <a:r>
              <a:rPr lang="en-US" sz="2400" dirty="0" err="1" smtClean="0">
                <a:latin typeface="Comic Sans MS" pitchFamily="66" charset="0"/>
              </a:rPr>
              <a:t>другара</a:t>
            </a:r>
            <a:r>
              <a:rPr lang="en-US" sz="2400" dirty="0" smtClean="0">
                <a:latin typeface="Comic Sans MS" pitchFamily="66" charset="0"/>
              </a:rPr>
              <a:t>, </a:t>
            </a:r>
            <a:r>
              <a:rPr lang="en-US" sz="2400" dirty="0" err="1" smtClean="0">
                <a:latin typeface="Comic Sans MS" pitchFamily="66" charset="0"/>
              </a:rPr>
              <a:t>наставника</a:t>
            </a:r>
            <a:r>
              <a:rPr lang="en-US" sz="2400" dirty="0" smtClean="0">
                <a:latin typeface="Comic Sans MS" pitchFamily="66" charset="0"/>
              </a:rPr>
              <a:t>, </a:t>
            </a:r>
            <a:r>
              <a:rPr lang="en-US" sz="2400" dirty="0" err="1" smtClean="0">
                <a:latin typeface="Comic Sans MS" pitchFamily="66" charset="0"/>
              </a:rPr>
              <a:t>психолога</a:t>
            </a:r>
            <a:r>
              <a:rPr lang="x-none" sz="2400" dirty="0" smtClean="0">
                <a:latin typeface="Comic Sans MS" pitchFamily="66" charset="0"/>
              </a:rPr>
              <a:t>, педагога.....</a:t>
            </a:r>
            <a:r>
              <a:rPr lang="en-US" sz="2400" dirty="0" smtClean="0">
                <a:latin typeface="Comic Sans MS" pitchFamily="66" charset="0"/>
              </a:rPr>
              <a:t>)</a:t>
            </a:r>
            <a:r>
              <a:rPr lang="sr-Cyrl-CS" sz="2400" dirty="0" smtClean="0">
                <a:latin typeface="Comic Sans MS" pitchFamily="66" charset="0"/>
              </a:rPr>
              <a:t> </a:t>
            </a:r>
          </a:p>
          <a:p>
            <a:pPr eaLnBrk="1" hangingPunct="1">
              <a:lnSpc>
                <a:spcPct val="80000"/>
              </a:lnSpc>
            </a:pPr>
            <a:endParaRPr lang="en-US" sz="2400" dirty="0" smtClean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sr-Cyrl-C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усмерити их на прави начин   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x-none" sz="2400" dirty="0" smtClean="0">
                <a:latin typeface="Comic Sans MS" pitchFamily="66" charset="0"/>
              </a:rPr>
              <a:t>(</a:t>
            </a:r>
            <a:r>
              <a:rPr lang="en-US" sz="2400" dirty="0" err="1" smtClean="0">
                <a:latin typeface="Comic Sans MS" pitchFamily="66" charset="0"/>
              </a:rPr>
              <a:t>адекватним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избором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средње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школе</a:t>
            </a:r>
            <a:r>
              <a:rPr lang="en-US" sz="2400" dirty="0" smtClean="0">
                <a:latin typeface="Comic Sans MS" pitchFamily="66" charset="0"/>
              </a:rPr>
              <a:t> и </a:t>
            </a:r>
            <a:r>
              <a:rPr lang="en-US" sz="2400" dirty="0" err="1" smtClean="0">
                <a:latin typeface="Comic Sans MS" pitchFamily="66" charset="0"/>
              </a:rPr>
              <a:t>факултета</a:t>
            </a:r>
            <a:r>
              <a:rPr lang="en-US" sz="2400" dirty="0" smtClean="0">
                <a:latin typeface="Comic Sans MS" pitchFamily="66" charset="0"/>
              </a:rPr>
              <a:t>) </a:t>
            </a:r>
            <a:endParaRPr lang="x-none" sz="2400" dirty="0" smtClean="0">
              <a:latin typeface="Comic Sans MS" pitchFamily="66" charset="0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sr-Cyrl-CS" sz="2400" dirty="0" smtClean="0">
                <a:latin typeface="Comic Sans MS" pitchFamily="66" charset="0"/>
              </a:rPr>
              <a:t> </a:t>
            </a:r>
            <a:endParaRPr lang="en-US" sz="2400" dirty="0" smtClean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sr-Cyrl-CS" sz="2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пронаћи за себе међу </a:t>
            </a:r>
            <a:r>
              <a:rPr lang="sr-Cyrl-CS" sz="2000" dirty="0" smtClean="0">
                <a:solidFill>
                  <a:srgbClr val="008000"/>
                </a:solidFill>
                <a:latin typeface="Comic Sans MS" pitchFamily="66" charset="0"/>
              </a:rPr>
              <a:t>мноштвом врло различитих професија управо оно где се захтеви које то занимање изискује поклапају са оним што ми </a:t>
            </a:r>
            <a:r>
              <a:rPr lang="sr-Cyrl-CS" sz="2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можемо, желимо и тежимо</a:t>
            </a:r>
            <a:r>
              <a:rPr lang="en-US" sz="2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000" dirty="0" smtClean="0">
                <a:solidFill>
                  <a:srgbClr val="008000"/>
                </a:solidFill>
                <a:latin typeface="Comic Sans MS" pitchFamily="66" charset="0"/>
              </a:rPr>
              <a:t>(</a:t>
            </a:r>
            <a:r>
              <a:rPr lang="en-US" sz="2000" dirty="0" err="1" smtClean="0">
                <a:solidFill>
                  <a:srgbClr val="008000"/>
                </a:solidFill>
                <a:latin typeface="Comic Sans MS" pitchFamily="66" charset="0"/>
              </a:rPr>
              <a:t>избор</a:t>
            </a:r>
            <a:r>
              <a:rPr lang="en-US" sz="2000" dirty="0" smtClean="0">
                <a:solidFill>
                  <a:srgbClr val="008000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rgbClr val="008000"/>
                </a:solidFill>
                <a:latin typeface="Comic Sans MS" pitchFamily="66" charset="0"/>
              </a:rPr>
              <a:t>занимања</a:t>
            </a:r>
            <a:r>
              <a:rPr lang="en-US" sz="2000" dirty="0" smtClean="0">
                <a:solidFill>
                  <a:srgbClr val="008000"/>
                </a:solidFill>
                <a:latin typeface="Comic Sans MS" pitchFamily="66" charset="0"/>
              </a:rPr>
              <a:t> и </a:t>
            </a:r>
            <a:r>
              <a:rPr lang="en-US" sz="2000" dirty="0" err="1" smtClean="0">
                <a:solidFill>
                  <a:srgbClr val="008000"/>
                </a:solidFill>
                <a:latin typeface="Comic Sans MS" pitchFamily="66" charset="0"/>
              </a:rPr>
              <a:t>посла</a:t>
            </a:r>
            <a:r>
              <a:rPr lang="en-US" sz="2000" dirty="0" smtClean="0">
                <a:solidFill>
                  <a:srgbClr val="008000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rgbClr val="008000"/>
                </a:solidFill>
                <a:latin typeface="Comic Sans MS" pitchFamily="66" charset="0"/>
              </a:rPr>
              <a:t>којим</a:t>
            </a:r>
            <a:r>
              <a:rPr lang="en-US" sz="2000" dirty="0" smtClean="0">
                <a:solidFill>
                  <a:srgbClr val="008000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rgbClr val="008000"/>
                </a:solidFill>
                <a:latin typeface="Comic Sans MS" pitchFamily="66" charset="0"/>
              </a:rPr>
              <a:t>ћемо</a:t>
            </a:r>
            <a:r>
              <a:rPr lang="en-US" sz="2000" dirty="0" smtClean="0">
                <a:solidFill>
                  <a:srgbClr val="008000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rgbClr val="008000"/>
                </a:solidFill>
                <a:latin typeface="Comic Sans MS" pitchFamily="66" charset="0"/>
              </a:rPr>
              <a:t>се</a:t>
            </a:r>
            <a:r>
              <a:rPr lang="en-US" sz="2000" dirty="0" smtClean="0">
                <a:solidFill>
                  <a:srgbClr val="008000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rgbClr val="008000"/>
                </a:solidFill>
                <a:latin typeface="Comic Sans MS" pitchFamily="66" charset="0"/>
              </a:rPr>
              <a:t>бавити</a:t>
            </a:r>
            <a:r>
              <a:rPr lang="en-US" sz="2000" dirty="0" smtClean="0">
                <a:solidFill>
                  <a:srgbClr val="008000"/>
                </a:solidFill>
              </a:rPr>
              <a:t>)</a:t>
            </a:r>
            <a:r>
              <a:rPr lang="sr-Cyrl-CS" sz="2000" dirty="0" smtClean="0">
                <a:solidFill>
                  <a:srgbClr val="008000"/>
                </a:solidFill>
              </a:rPr>
              <a:t>.</a:t>
            </a:r>
            <a:r>
              <a:rPr lang="en-US" sz="2000" dirty="0" smtClean="0">
                <a:solidFill>
                  <a:srgbClr val="008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70689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3840" y="1475232"/>
            <a:ext cx="5263840" cy="3986400"/>
          </a:xfrm>
        </p:spPr>
        <p:txBody>
          <a:bodyPr/>
          <a:lstStyle/>
          <a:p>
            <a:r>
              <a:rPr lang="x-none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путу ка избору занимања  је.......</a:t>
            </a:r>
            <a:endParaRPr lang="x-none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01760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Избор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32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средње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32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школе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/>
            </a:r>
            <a:br>
              <a:rPr lang="en-US" sz="2000" dirty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</a:br>
            <a:r>
              <a:rPr lang="en-US" sz="1400" dirty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К</a:t>
            </a:r>
            <a:r>
              <a:rPr lang="sr-Cyrl-CS" sz="1400" dirty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раткорочан циљ који води избору занимања </a:t>
            </a:r>
            <a:r>
              <a:rPr lang="en-US" sz="1400" dirty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/>
            </a:r>
            <a:br>
              <a:rPr lang="en-US" sz="1400" dirty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</a:br>
            <a:r>
              <a:rPr lang="sr-Cyrl-CS" sz="1400" dirty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који је дугорочан циљ</a:t>
            </a:r>
            <a:r>
              <a:rPr lang="sr-Cyrl-CS" sz="2400" dirty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.</a:t>
            </a:r>
            <a:r>
              <a:rPr lang="sr-Cyrl-CS" sz="2400" dirty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sr-Cyrl-CS" sz="2400" dirty="0">
                <a:solidFill>
                  <a:schemeClr val="bg2">
                    <a:lumMod val="10000"/>
                  </a:schemeClr>
                </a:solidFill>
              </a:rPr>
            </a:br>
            <a:endParaRPr lang="x-none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sr-Cyrl-CS" dirty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  <a:cs typeface="Arial" charset="0"/>
              </a:rPr>
              <a:t>ДОБАР ИЗБОР</a:t>
            </a:r>
            <a:r>
              <a:rPr lang="sr-Cyrl-CS" dirty="0" smtClean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  <a:cs typeface="Arial" charset="0"/>
              </a:rPr>
              <a:t>:</a:t>
            </a:r>
          </a:p>
          <a:p>
            <a:pPr marL="0" lvl="0" indent="0" eaLnBrk="1" hangingPunct="1">
              <a:buNone/>
            </a:pPr>
            <a:r>
              <a:rPr lang="sr-Cyrl-CS" sz="2400" dirty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  <a:cs typeface="Arial" charset="0"/>
              </a:rPr>
              <a:t>☺</a:t>
            </a:r>
            <a:r>
              <a:rPr lang="sr-Cyrl-C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задовољство </a:t>
            </a:r>
            <a:r>
              <a:rPr lang="sr-Cyrl-C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собом (успешно и без потешкоћа завршава школовање)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charset="0"/>
            </a:endParaRPr>
          </a:p>
          <a:p>
            <a:pPr marL="0" lvl="0" indent="0" eaLnBrk="1" hangingPunct="1">
              <a:buNone/>
            </a:pPr>
            <a:r>
              <a:rPr lang="sr-Cyrl-CS" sz="2400" dirty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  <a:cs typeface="Arial" charset="0"/>
              </a:rPr>
              <a:t>☺</a:t>
            </a:r>
            <a:r>
              <a:rPr lang="en-US" sz="2400" dirty="0" err="1">
                <a:solidFill>
                  <a:srgbClr val="7030A0"/>
                </a:solidFill>
                <a:latin typeface="Comic Sans MS" pitchFamily="66" charset="0"/>
                <a:cs typeface="Arial" charset="0"/>
              </a:rPr>
              <a:t>задовољство</a:t>
            </a:r>
            <a:r>
              <a:rPr lang="en-US" sz="2400" dirty="0">
                <a:solidFill>
                  <a:srgbClr val="7030A0"/>
                </a:solidFill>
                <a:latin typeface="Comic Sans MS" pitchFamily="66" charset="0"/>
                <a:cs typeface="Arial" charset="0"/>
              </a:rPr>
              <a:t> </a:t>
            </a:r>
            <a:r>
              <a:rPr lang="sr-Cyrl-CS" sz="2400" dirty="0">
                <a:solidFill>
                  <a:srgbClr val="7030A0"/>
                </a:solidFill>
                <a:latin typeface="Comic Sans MS" pitchFamily="66" charset="0"/>
                <a:cs typeface="Arial" charset="0"/>
              </a:rPr>
              <a:t>послом</a:t>
            </a:r>
            <a:endParaRPr lang="en-US" sz="2400" dirty="0">
              <a:solidFill>
                <a:srgbClr val="7030A0"/>
              </a:solidFill>
              <a:latin typeface="Comic Sans MS" pitchFamily="66" charset="0"/>
              <a:cs typeface="Arial" charset="0"/>
            </a:endParaRPr>
          </a:p>
          <a:p>
            <a:pPr marL="0" lvl="0" indent="0" eaLnBrk="1" hangingPunct="1">
              <a:buNone/>
            </a:pPr>
            <a:r>
              <a:rPr lang="sr-Cyrl-CS" sz="2400" dirty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  <a:cs typeface="Arial" charset="0"/>
              </a:rPr>
              <a:t>☺</a:t>
            </a:r>
            <a:r>
              <a:rPr lang="sr-Cyrl-CS" sz="2400" dirty="0">
                <a:solidFill>
                  <a:srgbClr val="008000"/>
                </a:solidFill>
                <a:latin typeface="Comic Sans MS" pitchFamily="66" charset="0"/>
                <a:cs typeface="Arial" charset="0"/>
              </a:rPr>
              <a:t>заинтересованост за посао </a:t>
            </a:r>
            <a:endParaRPr lang="sr-Cyrl-CS" sz="2400" dirty="0" smtClean="0">
              <a:solidFill>
                <a:srgbClr val="008000"/>
              </a:solidFill>
              <a:latin typeface="Comic Sans MS" pitchFamily="66" charset="0"/>
              <a:cs typeface="Arial" charset="0"/>
            </a:endParaRPr>
          </a:p>
          <a:p>
            <a:pPr marL="0" lvl="0" indent="0" eaLnBrk="1" hangingPunct="1">
              <a:buNone/>
            </a:pPr>
            <a:r>
              <a:rPr lang="sr-Cyrl-CS" sz="2400" dirty="0" smtClean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  <a:cs typeface="Arial" charset="0"/>
              </a:rPr>
              <a:t>☺</a:t>
            </a:r>
            <a:r>
              <a:rPr lang="sr-Cyrl-C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испуњеност очекивања </a:t>
            </a:r>
            <a:endParaRPr lang="sr-Cyrl-CS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charset="0"/>
            </a:endParaRPr>
          </a:p>
          <a:p>
            <a:pPr marL="0" lvl="0" indent="0" eaLnBrk="1" hangingPunct="1">
              <a:buNone/>
            </a:pPr>
            <a:r>
              <a:rPr lang="sr-Cyrl-CS" sz="2400" dirty="0" smtClean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  <a:cs typeface="Arial" charset="0"/>
              </a:rPr>
              <a:t>☺</a:t>
            </a:r>
            <a:r>
              <a:rPr lang="sr-Cyrl-CS" sz="2400" b="1" dirty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квалитетан </a:t>
            </a:r>
            <a:r>
              <a:rPr lang="sr-Cyrl-CS" sz="2400" b="1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живот</a:t>
            </a:r>
          </a:p>
          <a:p>
            <a:pPr marL="0" lvl="0" indent="0">
              <a:buNone/>
            </a:pPr>
            <a:endParaRPr lang="en-US" dirty="0">
              <a:solidFill>
                <a:schemeClr val="bg2">
                  <a:lumMod val="10000"/>
                </a:schemeClr>
              </a:solidFill>
              <a:latin typeface="Comic Sans MS" pitchFamily="66" charset="0"/>
              <a:cs typeface="Arial" charset="0"/>
            </a:endParaRPr>
          </a:p>
          <a:p>
            <a:endParaRPr lang="x-none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676" y="4734619"/>
            <a:ext cx="2422308" cy="13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890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77953"/>
            <a:ext cx="8229600" cy="5748211"/>
          </a:xfrm>
        </p:spPr>
        <p:txBody>
          <a:bodyPr/>
          <a:lstStyle/>
          <a:p>
            <a:pPr marL="0" lvl="0" indent="0">
              <a:buNone/>
            </a:pPr>
            <a:r>
              <a:rPr lang="sr-Cyrl-CS" dirty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  <a:cs typeface="Arial" charset="0"/>
              </a:rPr>
              <a:t>ПОГРЕШАН ИЗБОР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  <a:cs typeface="Arial" charset="0"/>
              </a:rPr>
              <a:t>:</a:t>
            </a:r>
            <a:endParaRPr lang="x-none" dirty="0" smtClean="0">
              <a:solidFill>
                <a:schemeClr val="bg2">
                  <a:lumMod val="10000"/>
                </a:schemeClr>
              </a:solidFill>
              <a:latin typeface="Comic Sans MS" pitchFamily="66" charset="0"/>
              <a:cs typeface="Arial" charset="0"/>
            </a:endParaRPr>
          </a:p>
          <a:p>
            <a:pPr marL="0" lvl="0" indent="0" eaLnBrk="1" hangingPunct="1">
              <a:buNone/>
            </a:pPr>
            <a:r>
              <a:rPr lang="sr-Cyrl-CS" sz="2000" b="1" u="dotted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00"/>
                  </a:solidFill>
                </a:uFill>
                <a:latin typeface="Comic Sans MS" pitchFamily="66" charset="0"/>
                <a:cs typeface="Arial" charset="0"/>
              </a:rPr>
              <a:t>―</a:t>
            </a:r>
            <a:r>
              <a:rPr lang="en-US" sz="2000" b="1" u="dotted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00"/>
                  </a:solidFill>
                </a:uFill>
                <a:latin typeface="Comic Sans MS" pitchFamily="66" charset="0"/>
                <a:cs typeface="Arial" charset="0"/>
              </a:rPr>
              <a:t> </a:t>
            </a:r>
            <a:r>
              <a:rPr lang="sr-Cyrl-CS" sz="2000" b="1" u="dotted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00"/>
                  </a:solidFill>
                </a:uFill>
                <a:latin typeface="Comic Sans MS" pitchFamily="66" charset="0"/>
                <a:cs typeface="Arial" charset="0"/>
              </a:rPr>
              <a:t>тешко учење</a:t>
            </a:r>
            <a:endParaRPr lang="en-US" sz="2000" b="1" u="dotted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00"/>
                </a:solidFill>
              </a:uFill>
              <a:latin typeface="Comic Sans MS" pitchFamily="66" charset="0"/>
              <a:cs typeface="Arial" charset="0"/>
            </a:endParaRPr>
          </a:p>
          <a:p>
            <a:pPr marL="0" lvl="0" indent="0" eaLnBrk="1" hangingPunct="1">
              <a:buNone/>
            </a:pPr>
            <a:r>
              <a:rPr lang="sr-Cyrl-CS" sz="2000" b="1" u="dotted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00"/>
                  </a:solidFill>
                </a:uFill>
                <a:latin typeface="Comic Sans MS" pitchFamily="66" charset="0"/>
                <a:cs typeface="Arial" charset="0"/>
              </a:rPr>
              <a:t>― слабе оцене</a:t>
            </a:r>
            <a:r>
              <a:rPr lang="en-US" sz="2000" b="1" u="dotted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00"/>
                  </a:solidFill>
                </a:uFill>
                <a:latin typeface="Comic Sans MS" pitchFamily="66" charset="0"/>
                <a:cs typeface="Arial" charset="0"/>
              </a:rPr>
              <a:t>, </a:t>
            </a:r>
            <a:r>
              <a:rPr lang="en-US" sz="2000" b="1" u="dotted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00"/>
                  </a:solidFill>
                </a:uFill>
                <a:latin typeface="Comic Sans MS" pitchFamily="66" charset="0"/>
                <a:cs typeface="Arial" charset="0"/>
              </a:rPr>
              <a:t>лоша</a:t>
            </a:r>
            <a:r>
              <a:rPr lang="en-US" sz="2000" b="1" u="dotted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00"/>
                  </a:solidFill>
                </a:uFill>
                <a:latin typeface="Comic Sans MS" pitchFamily="66" charset="0"/>
                <a:cs typeface="Arial" charset="0"/>
              </a:rPr>
              <a:t> </a:t>
            </a:r>
            <a:r>
              <a:rPr lang="en-US" sz="2000" b="1" u="dotted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00"/>
                  </a:solidFill>
                </a:uFill>
                <a:latin typeface="Comic Sans MS" pitchFamily="66" charset="0"/>
                <a:cs typeface="Arial" charset="0"/>
              </a:rPr>
              <a:t>дисциплина</a:t>
            </a:r>
            <a:endParaRPr lang="en-US" sz="2000" b="1" u="dotted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00"/>
                </a:solidFill>
              </a:uFill>
              <a:latin typeface="Comic Sans MS" pitchFamily="66" charset="0"/>
              <a:cs typeface="Arial" charset="0"/>
            </a:endParaRPr>
          </a:p>
          <a:p>
            <a:pPr marL="0" lvl="0" indent="0" eaLnBrk="1" hangingPunct="1">
              <a:buNone/>
            </a:pPr>
            <a:r>
              <a:rPr lang="sr-Cyrl-CS" sz="2000" b="1" u="dotted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00"/>
                  </a:solidFill>
                </a:uFill>
                <a:latin typeface="Comic Sans MS" pitchFamily="66" charset="0"/>
                <a:cs typeface="Arial" charset="0"/>
              </a:rPr>
              <a:t>― понављање разреда</a:t>
            </a:r>
            <a:endParaRPr lang="en-US" sz="2000" b="1" u="dotted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00"/>
                </a:solidFill>
              </a:uFill>
              <a:latin typeface="Comic Sans MS" pitchFamily="66" charset="0"/>
              <a:cs typeface="Arial" charset="0"/>
            </a:endParaRPr>
          </a:p>
          <a:p>
            <a:pPr marL="0" lvl="0" indent="0" eaLnBrk="1" hangingPunct="1">
              <a:buNone/>
            </a:pPr>
            <a:r>
              <a:rPr lang="sr-Cyrl-CS" sz="2000" b="1" u="dotted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00"/>
                  </a:solidFill>
                </a:uFill>
                <a:latin typeface="Comic Sans MS" pitchFamily="66" charset="0"/>
                <a:cs typeface="Arial" charset="0"/>
              </a:rPr>
              <a:t>― незадовољство послом</a:t>
            </a:r>
            <a:endParaRPr lang="en-US" sz="2000" b="1" u="dotted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00"/>
                </a:solidFill>
              </a:uFill>
              <a:latin typeface="Comic Sans MS" pitchFamily="66" charset="0"/>
              <a:cs typeface="Arial" charset="0"/>
            </a:endParaRPr>
          </a:p>
          <a:p>
            <a:pPr marL="0" lvl="0" indent="0" eaLnBrk="1" hangingPunct="1">
              <a:buNone/>
            </a:pPr>
            <a:r>
              <a:rPr lang="sr-Cyrl-CS" sz="2000" b="1" u="dotted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00"/>
                  </a:solidFill>
                </a:uFill>
                <a:latin typeface="Comic Sans MS" pitchFamily="66" charset="0"/>
                <a:cs typeface="Arial" charset="0"/>
              </a:rPr>
              <a:t>― нервоза, разочараност </a:t>
            </a:r>
            <a:endParaRPr lang="en-US" sz="2000" b="1" u="dotted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00"/>
                </a:solidFill>
              </a:uFill>
              <a:latin typeface="Comic Sans MS" pitchFamily="66" charset="0"/>
              <a:cs typeface="Arial" charset="0"/>
            </a:endParaRPr>
          </a:p>
          <a:p>
            <a:pPr marL="0" lvl="0" indent="0" eaLnBrk="1" hangingPunct="1">
              <a:buNone/>
            </a:pPr>
            <a:r>
              <a:rPr lang="sr-Cyrl-CS" sz="2000" b="1" u="dotted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00"/>
                  </a:solidFill>
                </a:uFill>
                <a:latin typeface="Comic Sans MS" pitchFamily="66" charset="0"/>
                <a:cs typeface="Arial" charset="0"/>
              </a:rPr>
              <a:t>― незадовољство собом, проблеми</a:t>
            </a:r>
            <a:endParaRPr lang="en-US" sz="2000" b="1" u="dotted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00"/>
                </a:solidFill>
              </a:uFill>
              <a:latin typeface="Comic Sans MS" pitchFamily="66" charset="0"/>
              <a:cs typeface="Arial" charset="0"/>
            </a:endParaRPr>
          </a:p>
          <a:p>
            <a:pPr marL="0" lvl="0" indent="0" eaLnBrk="1" hangingPunct="1">
              <a:buNone/>
            </a:pPr>
            <a:r>
              <a:rPr lang="sr-Cyrl-CS" sz="2000" b="1" u="dotted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00"/>
                  </a:solidFill>
                </a:uFill>
                <a:latin typeface="Comic Sans MS" pitchFamily="66" charset="0"/>
                <a:cs typeface="Arial" charset="0"/>
              </a:rPr>
              <a:t>―</a:t>
            </a:r>
            <a:r>
              <a:rPr lang="en-US" sz="2000" b="1" u="dotted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00"/>
                  </a:solidFill>
                </a:uFill>
                <a:latin typeface="Comic Sans MS" pitchFamily="66" charset="0"/>
                <a:cs typeface="Arial" charset="0"/>
              </a:rPr>
              <a:t> </a:t>
            </a:r>
            <a:r>
              <a:rPr lang="en-US" sz="2000" b="1" u="dotted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00"/>
                  </a:solidFill>
                </a:uFill>
                <a:latin typeface="Comic Sans MS" pitchFamily="66" charset="0"/>
                <a:cs typeface="Arial" charset="0"/>
              </a:rPr>
              <a:t>разне</a:t>
            </a:r>
            <a:r>
              <a:rPr lang="en-US" sz="2000" b="1" u="dotted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00"/>
                  </a:solidFill>
                </a:uFill>
                <a:latin typeface="Comic Sans MS" pitchFamily="66" charset="0"/>
                <a:cs typeface="Arial" charset="0"/>
              </a:rPr>
              <a:t> </a:t>
            </a:r>
            <a:r>
              <a:rPr lang="en-US" sz="2000" b="1" u="dotted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00"/>
                  </a:solidFill>
                </a:uFill>
                <a:latin typeface="Comic Sans MS" pitchFamily="66" charset="0"/>
                <a:cs typeface="Arial" charset="0"/>
              </a:rPr>
              <a:t>болести</a:t>
            </a:r>
            <a:endParaRPr lang="en-US" sz="2000" b="1" u="dotted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00"/>
                </a:solidFill>
              </a:uFill>
              <a:latin typeface="Comic Sans MS" pitchFamily="66" charset="0"/>
              <a:cs typeface="Arial" charset="0"/>
            </a:endParaRPr>
          </a:p>
          <a:p>
            <a:pPr marL="0" lvl="0" indent="0" eaLnBrk="1" hangingPunct="1">
              <a:buNone/>
            </a:pPr>
            <a:r>
              <a:rPr lang="sr-Cyrl-CS" sz="2000" b="1" u="dotted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00"/>
                  </a:solidFill>
                </a:uFill>
                <a:latin typeface="Comic Sans MS" pitchFamily="66" charset="0"/>
                <a:cs typeface="Arial" charset="0"/>
              </a:rPr>
              <a:t>― поремећени </a:t>
            </a:r>
            <a:r>
              <a:rPr lang="en-US" sz="2000" b="1" u="dotted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00"/>
                  </a:solidFill>
                </a:uFill>
                <a:latin typeface="Comic Sans MS" pitchFamily="66" charset="0"/>
                <a:cs typeface="Arial" charset="0"/>
              </a:rPr>
              <a:t>међуљудски</a:t>
            </a:r>
            <a:r>
              <a:rPr lang="sr-Cyrl-CS" sz="2000" b="1" u="dotted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00"/>
                  </a:solidFill>
                </a:uFill>
                <a:latin typeface="Comic Sans MS" pitchFamily="66" charset="0"/>
                <a:cs typeface="Arial" charset="0"/>
              </a:rPr>
              <a:t> </a:t>
            </a:r>
            <a:r>
              <a:rPr lang="sr-Cyrl-CS" sz="2000" b="1" u="dotted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00"/>
                  </a:solidFill>
                </a:uFill>
                <a:latin typeface="Comic Sans MS" pitchFamily="66" charset="0"/>
                <a:cs typeface="Arial" charset="0"/>
              </a:rPr>
              <a:t>односи</a:t>
            </a:r>
          </a:p>
          <a:p>
            <a:pPr marL="0" lvl="0" indent="0" eaLnBrk="1" hangingPunct="1">
              <a:buNone/>
            </a:pPr>
            <a:endParaRPr lang="sr-Cyrl-CS" sz="1800" dirty="0" smtClean="0">
              <a:solidFill>
                <a:schemeClr val="bg2">
                  <a:lumMod val="10000"/>
                </a:schemeClr>
              </a:solidFill>
              <a:latin typeface="Comic Sans MS" pitchFamily="66" charset="0"/>
              <a:cs typeface="Arial" charset="0"/>
            </a:endParaRPr>
          </a:p>
          <a:p>
            <a:pPr marL="0" lvl="0" indent="0" eaLnBrk="1" hangingPunct="1">
              <a:buNone/>
            </a:pPr>
            <a:endParaRPr lang="sr-Cyrl-CS" sz="1800" dirty="0">
              <a:solidFill>
                <a:schemeClr val="bg2">
                  <a:lumMod val="10000"/>
                </a:schemeClr>
              </a:solidFill>
              <a:latin typeface="Comic Sans MS" pitchFamily="66" charset="0"/>
              <a:cs typeface="Arial" charset="0"/>
            </a:endParaRPr>
          </a:p>
          <a:p>
            <a:pPr marL="0" lvl="0" indent="0">
              <a:buNone/>
            </a:pPr>
            <a:endParaRPr lang="x-none" dirty="0" smtClean="0">
              <a:solidFill>
                <a:schemeClr val="bg2">
                  <a:lumMod val="10000"/>
                </a:schemeClr>
              </a:solidFill>
              <a:latin typeface="Comic Sans MS" pitchFamily="66" charset="0"/>
              <a:cs typeface="Arial" charset="0"/>
            </a:endParaRPr>
          </a:p>
          <a:p>
            <a:pPr marL="0" lvl="0" indent="0">
              <a:buNone/>
            </a:pPr>
            <a:endParaRPr lang="en-US" dirty="0">
              <a:solidFill>
                <a:schemeClr val="bg2">
                  <a:lumMod val="10000"/>
                </a:schemeClr>
              </a:solidFill>
              <a:latin typeface="Comic Sans MS" pitchFamily="66" charset="0"/>
              <a:cs typeface="Arial" charset="0"/>
            </a:endParaRPr>
          </a:p>
          <a:p>
            <a:endParaRPr lang="x-non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662" y="4353637"/>
            <a:ext cx="2323319" cy="23474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394" y="3983196"/>
            <a:ext cx="1986711" cy="2856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144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767584" y="274638"/>
            <a:ext cx="5919216" cy="1566354"/>
          </a:xfrm>
        </p:spPr>
        <p:txBody>
          <a:bodyPr/>
          <a:lstStyle/>
          <a:p>
            <a:pPr eaLnBrk="1" hangingPunct="1"/>
            <a:r>
              <a:rPr lang="sr-Cyrl-C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Најчешће заблуде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800" dirty="0" smtClean="0">
                <a:latin typeface="Comic Sans MS" pitchFamily="66" charset="0"/>
              </a:rPr>
              <a:t/>
            </a:r>
            <a:br>
              <a:rPr lang="en-US" sz="2800" dirty="0" smtClean="0">
                <a:latin typeface="Comic Sans MS" pitchFamily="66" charset="0"/>
              </a:rPr>
            </a:br>
            <a:r>
              <a:rPr lang="en-US" sz="2800" dirty="0" err="1" smtClean="0">
                <a:latin typeface="Comic Sans MS" pitchFamily="66" charset="0"/>
              </a:rPr>
              <a:t>приликом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избора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средње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школе</a:t>
            </a:r>
            <a:endParaRPr lang="en-US" sz="2800" dirty="0" smtClean="0">
              <a:latin typeface="Comic Sans MS" pitchFamily="66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8767" y="2089337"/>
            <a:ext cx="8229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sr-Cyrl-CS" sz="2000" dirty="0" smtClean="0"/>
          </a:p>
          <a:p>
            <a:pPr eaLnBrk="1" hangingPunct="1">
              <a:lnSpc>
                <a:spcPct val="80000"/>
              </a:lnSpc>
            </a:pPr>
            <a:r>
              <a:rPr lang="sr-Cyrl-CS" sz="2000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Уписаћу се у </a:t>
            </a:r>
            <a:r>
              <a:rPr lang="sr-Cyrl-CS" sz="2000" u="sng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најближу</a:t>
            </a:r>
            <a:r>
              <a:rPr lang="sr-Cyrl-CS" sz="2000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школу.</a:t>
            </a:r>
          </a:p>
          <a:p>
            <a:pPr eaLnBrk="1" hangingPunct="1">
              <a:lnSpc>
                <a:spcPct val="80000"/>
              </a:lnSpc>
            </a:pPr>
            <a:endParaRPr lang="sr-Cyrl-C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sr-Cyrl-CS" sz="20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Уписаћу се у школу зато што </a:t>
            </a:r>
            <a:r>
              <a:rPr lang="sr-Cyrl-CS" sz="2000" u="sng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моји другари иду тамо</a:t>
            </a:r>
            <a:r>
              <a:rPr lang="sr-Cyrl-C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</a:t>
            </a:r>
          </a:p>
          <a:p>
            <a:pPr lvl="1" eaLnBrk="1" hangingPunct="1">
              <a:lnSpc>
                <a:spcPct val="80000"/>
              </a:lnSpc>
            </a:pPr>
            <a:endParaRPr lang="sr-Cyrl-C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sr-Cyrl-CS" sz="2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Уписаћу се у школу коју су за мене </a:t>
            </a:r>
            <a:r>
              <a:rPr lang="sr-Cyrl-CS" sz="2000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изабрали родитељи</a:t>
            </a:r>
            <a:r>
              <a:rPr lang="sr-Cyrl-CS" sz="2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</a:t>
            </a:r>
          </a:p>
          <a:p>
            <a:pPr lvl="1" eaLnBrk="1" hangingPunct="1">
              <a:lnSpc>
                <a:spcPct val="80000"/>
              </a:lnSpc>
            </a:pPr>
            <a:endParaRPr lang="sr-Cyrl-C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sr-Cyrl-CS" sz="20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Уписаћу се у школу која је </a:t>
            </a:r>
            <a:r>
              <a:rPr lang="sr-Cyrl-CS" sz="2000" u="sng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популарна</a:t>
            </a:r>
            <a:r>
              <a:rPr lang="sr-Cyrl-C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</a:t>
            </a:r>
          </a:p>
          <a:p>
            <a:pPr eaLnBrk="1" hangingPunct="1">
              <a:lnSpc>
                <a:spcPct val="80000"/>
              </a:lnSpc>
            </a:pPr>
            <a:endParaRPr lang="sr-Cyrl-C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sr-Cyrl-CS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Уписаћу се било где јер имам </a:t>
            </a:r>
            <a:r>
              <a:rPr lang="sr-Cyrl-CS" sz="2000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слаб успех</a:t>
            </a:r>
            <a:r>
              <a:rPr lang="sr-Cyrl-C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</a:t>
            </a:r>
          </a:p>
          <a:p>
            <a:pPr eaLnBrk="1" hangingPunct="1">
              <a:lnSpc>
                <a:spcPct val="80000"/>
              </a:lnSpc>
            </a:pPr>
            <a:endParaRPr lang="sr-Cyrl-C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sr-Cyrl-C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Уписаћу се било где јер сам </a:t>
            </a:r>
            <a:r>
              <a:rPr lang="sr-Cyrl-CS" sz="20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Вуковац</a:t>
            </a:r>
            <a:r>
              <a:rPr lang="sr-Cyrl-CS" sz="2000" u="sng" dirty="0" smtClean="0">
                <a:solidFill>
                  <a:srgbClr val="FF0000"/>
                </a:solidFill>
                <a:latin typeface="Comic Sans MS" pitchFamily="66" charset="0"/>
              </a:rPr>
              <a:t>.</a:t>
            </a:r>
          </a:p>
          <a:p>
            <a:pPr eaLnBrk="1" hangingPunct="1">
              <a:lnSpc>
                <a:spcPct val="80000"/>
              </a:lnSpc>
            </a:pPr>
            <a:endParaRPr lang="sr-Cyrl-CS" sz="2000" dirty="0" smtClean="0">
              <a:latin typeface="Comic Sans MS" pitchFamily="66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sr-Cyrl-CS" sz="2000" dirty="0" smtClean="0">
                <a:solidFill>
                  <a:srgbClr val="7E0C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Уписаћу или оно што сам одабрао </a:t>
            </a:r>
            <a:r>
              <a:rPr lang="sr-Cyrl-CS" sz="2000" u="sng" dirty="0" smtClean="0">
                <a:solidFill>
                  <a:srgbClr val="7E0C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или нећу ништа</a:t>
            </a:r>
            <a:r>
              <a:rPr lang="sr-Cyrl-CS" sz="2000" dirty="0" smtClean="0">
                <a:solidFill>
                  <a:srgbClr val="7E0C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уписати</a:t>
            </a:r>
            <a:r>
              <a:rPr lang="sr-Cyrl-CS" sz="2000" dirty="0" smtClean="0">
                <a:solidFill>
                  <a:srgbClr val="7E0C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2000" dirty="0" smtClean="0">
              <a:solidFill>
                <a:srgbClr val="7E0C4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208722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2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2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2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mic Sans MS" pitchFamily="66" charset="0"/>
              </a:rPr>
              <a:t>Улога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родитеља</a:t>
            </a:r>
            <a:endParaRPr lang="x-none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1947"/>
            <a:ext cx="8229600" cy="521344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x-none" sz="1800" dirty="0" smtClean="0"/>
              <a:t>			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Родитељи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су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веома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важни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000" dirty="0">
                <a:latin typeface="Comic Sans MS" pitchFamily="66" charset="0"/>
              </a:rPr>
              <a:t>у </a:t>
            </a:r>
            <a:r>
              <a:rPr lang="en-US" sz="2000" dirty="0" err="1">
                <a:latin typeface="Comic Sans MS" pitchFamily="66" charset="0"/>
              </a:rPr>
              <a:t>процесу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професионалне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оријентацје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своје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деце</a:t>
            </a:r>
            <a:r>
              <a:rPr lang="en-US" sz="2000" dirty="0">
                <a:latin typeface="Comic Sans MS" pitchFamily="66" charset="0"/>
              </a:rPr>
              <a:t>, </a:t>
            </a:r>
            <a:endParaRPr lang="x-none" sz="2000" dirty="0" smtClean="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en-US" sz="2000" dirty="0" err="1" smtClean="0">
                <a:latin typeface="Comic Sans MS" pitchFamily="66" charset="0"/>
              </a:rPr>
              <a:t>пре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свега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као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подршка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самосталном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одлучивању</a:t>
            </a:r>
            <a:r>
              <a:rPr lang="en-US" sz="2000" dirty="0" smtClean="0">
                <a:latin typeface="Comic Sans MS" pitchFamily="66" charset="0"/>
              </a:rPr>
              <a:t>.</a:t>
            </a:r>
            <a:endParaRPr lang="x-none" sz="2000" dirty="0" smtClean="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en-US" sz="2000" dirty="0" smtClean="0">
                <a:latin typeface="Comic Sans MS" pitchFamily="66" charset="0"/>
              </a:rPr>
              <a:t> </a:t>
            </a:r>
            <a:endParaRPr lang="en-US" sz="2000" dirty="0">
              <a:latin typeface="Comic Sans MS" pitchFamily="66" charset="0"/>
            </a:endParaRPr>
          </a:p>
          <a:p>
            <a:pPr lvl="1" eaLnBrk="1" hangingPunct="1">
              <a:buFontTx/>
              <a:buChar char="-"/>
            </a:pPr>
            <a:r>
              <a:rPr lang="x-none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Родитељи треба </a:t>
            </a:r>
            <a:r>
              <a:rPr lang="x-none" sz="2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да </a:t>
            </a:r>
            <a:endParaRPr lang="sr-Cyrl-C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lvl="1" eaLnBrk="1" hangingPunct="1">
              <a:buNone/>
            </a:pPr>
            <a:r>
              <a:rPr lang="x-none" sz="2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уваже </a:t>
            </a:r>
            <a:r>
              <a:rPr lang="x-none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дететове разлоге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за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избор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школе</a:t>
            </a:r>
            <a:endParaRPr lang="x-none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eaLnBrk="1" hangingPunct="1">
              <a:buFontTx/>
              <a:buChar char="-"/>
            </a:pPr>
            <a:endParaRPr lang="en-US" sz="1800" dirty="0">
              <a:latin typeface="Comic Sans MS" pitchFamily="66" charset="0"/>
            </a:endParaRPr>
          </a:p>
          <a:p>
            <a:pPr lvl="3" eaLnBrk="1" hangingPunct="1">
              <a:buFontTx/>
              <a:buChar char="-"/>
            </a:pPr>
            <a:r>
              <a:rPr lang="en-US" sz="2000" dirty="0" err="1">
                <a:latin typeface="Comic Sans MS" pitchFamily="66" charset="0"/>
              </a:rPr>
              <a:t>Родитељ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треба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са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дететом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да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размењује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ставове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000" dirty="0">
                <a:latin typeface="Comic Sans MS" pitchFamily="66" charset="0"/>
              </a:rPr>
              <a:t>о </a:t>
            </a:r>
            <a:r>
              <a:rPr lang="en-US" sz="2000" dirty="0" err="1">
                <a:latin typeface="Comic Sans MS" pitchFamily="66" charset="0"/>
              </a:rPr>
              <a:t>будућој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школи</a:t>
            </a:r>
            <a:r>
              <a:rPr lang="en-US" sz="2000" dirty="0">
                <a:latin typeface="Comic Sans MS" pitchFamily="66" charset="0"/>
              </a:rPr>
              <a:t> и </a:t>
            </a:r>
            <a:r>
              <a:rPr lang="en-US" sz="2000" dirty="0" err="1">
                <a:latin typeface="Comic Sans MS" pitchFamily="66" charset="0"/>
              </a:rPr>
              <a:t>да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му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приближи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свет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рада</a:t>
            </a:r>
            <a:r>
              <a:rPr lang="en-US" sz="2000" dirty="0">
                <a:latin typeface="Comic Sans MS" pitchFamily="66" charset="0"/>
              </a:rPr>
              <a:t> (</a:t>
            </a:r>
            <a:r>
              <a:rPr lang="en-US" sz="2000" dirty="0" err="1">
                <a:latin typeface="Comic Sans MS" pitchFamily="66" charset="0"/>
              </a:rPr>
              <a:t>контакт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са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радним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местима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што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већег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броја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занимања</a:t>
            </a:r>
            <a:r>
              <a:rPr lang="en-US" sz="800" dirty="0">
                <a:latin typeface="Comic Sans MS" pitchFamily="66" charset="0"/>
              </a:rPr>
              <a:t>).</a:t>
            </a:r>
          </a:p>
          <a:p>
            <a:pPr eaLnBrk="1" hangingPunct="1">
              <a:buFontTx/>
              <a:buNone/>
            </a:pPr>
            <a:r>
              <a:rPr lang="x-none" sz="1800" dirty="0" smtClean="0">
                <a:latin typeface="Comic Sans MS" pitchFamily="66" charset="0"/>
              </a:rPr>
              <a:t>	</a:t>
            </a:r>
            <a:r>
              <a:rPr lang="x-none" sz="1800" smtClean="0">
                <a:latin typeface="Comic Sans MS" pitchFamily="66" charset="0"/>
              </a:rPr>
              <a:t>	</a:t>
            </a:r>
            <a:r>
              <a:rPr lang="en-US" sz="1800" dirty="0" smtClean="0">
                <a:solidFill>
                  <a:srgbClr val="7E0C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ПРЕПУСТИТИ </a:t>
            </a:r>
            <a:r>
              <a:rPr lang="en-US" sz="1800" dirty="0">
                <a:solidFill>
                  <a:srgbClr val="7E0C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ДЕТЕТУ ДА </a:t>
            </a:r>
            <a:endParaRPr lang="sr-Cyrl-CS" sz="1800" dirty="0" smtClean="0">
              <a:solidFill>
                <a:srgbClr val="7E0C4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en-US" sz="2000" b="1" u="sng" dirty="0" smtClean="0">
                <a:solidFill>
                  <a:srgbClr val="7E0C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САМО </a:t>
            </a:r>
            <a:r>
              <a:rPr lang="en-US" sz="2000" b="1" u="sng" dirty="0">
                <a:solidFill>
                  <a:srgbClr val="7E0C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ДОНЕСЕ СВОЈУ </a:t>
            </a:r>
            <a:r>
              <a:rPr lang="en-US" sz="2000" b="1" u="sng" dirty="0" smtClean="0">
                <a:solidFill>
                  <a:srgbClr val="7E0C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ОДЛУКУ</a:t>
            </a:r>
            <a:endParaRPr lang="sr-Cyrl-CS" sz="2000" b="1" u="sng" dirty="0" smtClean="0">
              <a:solidFill>
                <a:srgbClr val="7E0C4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en-US" sz="1800" dirty="0" smtClean="0">
                <a:solidFill>
                  <a:srgbClr val="7E0C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ЈЕ </a:t>
            </a:r>
            <a:r>
              <a:rPr lang="en-US" sz="1800" dirty="0">
                <a:solidFill>
                  <a:srgbClr val="7E0C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ИСТО ТАКО ПОГРЕШНО </a:t>
            </a:r>
            <a:r>
              <a:rPr lang="en-US" sz="1800" dirty="0" smtClean="0">
                <a:solidFill>
                  <a:srgbClr val="7E0C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КАО </a:t>
            </a:r>
            <a:r>
              <a:rPr lang="en-US" sz="2000" b="1" u="sng" dirty="0">
                <a:solidFill>
                  <a:srgbClr val="7E0C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 </a:t>
            </a:r>
            <a:r>
              <a:rPr lang="en-US" sz="2000" b="1" u="sng" dirty="0" smtClean="0">
                <a:solidFill>
                  <a:srgbClr val="7E0C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НАМЕТНУТИ </a:t>
            </a:r>
            <a:endParaRPr lang="x-none" sz="2000" b="1" u="sng" dirty="0" smtClean="0">
              <a:solidFill>
                <a:srgbClr val="7E0C4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en-US" sz="2000" b="1" u="sng" dirty="0" smtClean="0">
                <a:solidFill>
                  <a:srgbClr val="7E0C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ИСКЉУЧИВО </a:t>
            </a:r>
            <a:r>
              <a:rPr lang="en-US" sz="2000" b="1" u="sng" dirty="0">
                <a:solidFill>
                  <a:srgbClr val="7E0C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СВОЈУ ВОЉУ И СВОЈ ИЗБОР</a:t>
            </a:r>
            <a:r>
              <a:rPr lang="en-US" sz="1800" dirty="0">
                <a:solidFill>
                  <a:srgbClr val="7E0C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 </a:t>
            </a:r>
            <a:br>
              <a:rPr lang="en-US" sz="1800" dirty="0">
                <a:solidFill>
                  <a:srgbClr val="7E0C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endParaRPr lang="en-US" sz="1800" dirty="0">
              <a:solidFill>
                <a:srgbClr val="7E0C4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endParaRPr lang="x-none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4720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Cyrl-CS" dirty="0" smtClean="0">
                <a:latin typeface="Comic Sans MS" pitchFamily="66" charset="0"/>
              </a:rPr>
              <a:t>На избор средње школе </a:t>
            </a:r>
            <a:r>
              <a:rPr lang="en-US" dirty="0" smtClean="0">
                <a:latin typeface="Comic Sans MS" pitchFamily="66" charset="0"/>
              </a:rPr>
              <a:t/>
            </a:r>
            <a:br>
              <a:rPr lang="en-US" dirty="0" smtClean="0">
                <a:latin typeface="Comic Sans MS" pitchFamily="66" charset="0"/>
              </a:rPr>
            </a:br>
            <a:r>
              <a:rPr lang="sr-Cyrl-CS" dirty="0" smtClean="0">
                <a:latin typeface="Comic Sans MS" pitchFamily="66" charset="0"/>
              </a:rPr>
              <a:t>утичу следећи </a:t>
            </a:r>
            <a:r>
              <a:rPr lang="sr-Cyrl-CS" b="1" u="sng" dirty="0" smtClean="0">
                <a:latin typeface="Comic Sans MS" pitchFamily="66" charset="0"/>
              </a:rPr>
              <a:t>фактори</a:t>
            </a:r>
            <a:r>
              <a:rPr lang="sr-Cyrl-CS" dirty="0" smtClean="0">
                <a:latin typeface="Comic Sans MS" pitchFamily="66" charset="0"/>
              </a:rPr>
              <a:t>:</a:t>
            </a:r>
            <a:endParaRPr lang="en-US" dirty="0" smtClean="0">
              <a:latin typeface="Comic Sans MS" pitchFamily="66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51882" y="1600200"/>
            <a:ext cx="6434919" cy="5141794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sr-Cyrl-CS" sz="2400" u="sng" dirty="0" smtClean="0"/>
          </a:p>
          <a:p>
            <a:pPr eaLnBrk="1" hangingPunct="1">
              <a:lnSpc>
                <a:spcPct val="80000"/>
              </a:lnSpc>
            </a:pPr>
            <a:r>
              <a:rPr lang="sr-Cyrl-CS" sz="20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Интересовања</a:t>
            </a:r>
            <a:r>
              <a:rPr lang="sr-Cyrl-CS" sz="2000" dirty="0" smtClean="0">
                <a:solidFill>
                  <a:srgbClr val="7E0C48"/>
                </a:solidFill>
                <a:latin typeface="Comic Sans MS" pitchFamily="66" charset="0"/>
              </a:rPr>
              <a:t> ( информисаност о занимањима, таленат, предмети у школи, хоби...)</a:t>
            </a:r>
          </a:p>
          <a:p>
            <a:pPr eaLnBrk="1" hangingPunct="1">
              <a:lnSpc>
                <a:spcPct val="80000"/>
              </a:lnSpc>
            </a:pPr>
            <a:endParaRPr lang="sr-Cyrl-CS" sz="2000" u="sng" dirty="0" smtClean="0">
              <a:solidFill>
                <a:srgbClr val="7E0C48"/>
              </a:solidFill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sr-Cyrl-C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Способности</a:t>
            </a:r>
            <a:r>
              <a:rPr lang="sr-Cyrl-C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r-Cyrl-CS" sz="2000" dirty="0" smtClean="0">
                <a:solidFill>
                  <a:srgbClr val="7E0C48"/>
                </a:solidFill>
                <a:latin typeface="Comic Sans MS" pitchFamily="66" charset="0"/>
              </a:rPr>
              <a:t>( опште, посебне: нико није способан за све, али је зато свако способан за више ствари...; школски успех:због поена)</a:t>
            </a:r>
          </a:p>
          <a:p>
            <a:pPr eaLnBrk="1" hangingPunct="1">
              <a:lnSpc>
                <a:spcPct val="80000"/>
              </a:lnSpc>
            </a:pPr>
            <a:endParaRPr lang="sr-Cyrl-CS" sz="2000" u="sng" dirty="0" smtClean="0">
              <a:solidFill>
                <a:srgbClr val="7E0C48"/>
              </a:solidFill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sr-Cyrl-C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Особине личности</a:t>
            </a:r>
            <a:r>
              <a:rPr lang="sr-Cyrl-C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r-Cyrl-CS" sz="2000" dirty="0" smtClean="0">
                <a:solidFill>
                  <a:srgbClr val="7E0C48"/>
                </a:solidFill>
                <a:latin typeface="Comic Sans MS" pitchFamily="66" charset="0"/>
              </a:rPr>
              <a:t>( личне особине, добре, лоше, пожељне особине за одређена занимања)</a:t>
            </a:r>
          </a:p>
          <a:p>
            <a:pPr eaLnBrk="1" hangingPunct="1">
              <a:lnSpc>
                <a:spcPct val="80000"/>
              </a:lnSpc>
            </a:pPr>
            <a:endParaRPr lang="sr-Cyrl-CS" sz="2000" u="sng" dirty="0" smtClean="0">
              <a:solidFill>
                <a:srgbClr val="7E0C48"/>
              </a:solidFill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sr-Cyrl-C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Могућност запослења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000" dirty="0" smtClean="0">
                <a:solidFill>
                  <a:srgbClr val="7E0C48"/>
                </a:solidFill>
                <a:latin typeface="Comic Sans MS" pitchFamily="66" charset="0"/>
              </a:rPr>
              <a:t>(</a:t>
            </a:r>
            <a:r>
              <a:rPr lang="en-US" sz="2000" dirty="0" err="1" smtClean="0">
                <a:solidFill>
                  <a:srgbClr val="7E0C48"/>
                </a:solidFill>
                <a:latin typeface="Comic Sans MS" pitchFamily="66" charset="0"/>
              </a:rPr>
              <a:t>општеобразовне</a:t>
            </a:r>
            <a:r>
              <a:rPr lang="en-US" sz="2000" dirty="0" smtClean="0">
                <a:solidFill>
                  <a:srgbClr val="7E0C48"/>
                </a:solidFill>
                <a:latin typeface="Comic Sans MS" pitchFamily="66" charset="0"/>
              </a:rPr>
              <a:t>, </a:t>
            </a:r>
            <a:r>
              <a:rPr lang="en-US" sz="2000" dirty="0" err="1" smtClean="0">
                <a:solidFill>
                  <a:srgbClr val="7E0C48"/>
                </a:solidFill>
                <a:latin typeface="Comic Sans MS" pitchFamily="66" charset="0"/>
              </a:rPr>
              <a:t>средње</a:t>
            </a:r>
            <a:r>
              <a:rPr lang="en-US" sz="2000" dirty="0" smtClean="0">
                <a:solidFill>
                  <a:srgbClr val="7E0C48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rgbClr val="7E0C48"/>
                </a:solidFill>
                <a:latin typeface="Comic Sans MS" pitchFamily="66" charset="0"/>
              </a:rPr>
              <a:t>стручне</a:t>
            </a:r>
            <a:r>
              <a:rPr lang="en-US" sz="2000" dirty="0" smtClean="0">
                <a:solidFill>
                  <a:srgbClr val="7E0C48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rgbClr val="7E0C48"/>
                </a:solidFill>
                <a:latin typeface="Comic Sans MS" pitchFamily="66" charset="0"/>
              </a:rPr>
              <a:t>школе</a:t>
            </a:r>
            <a:r>
              <a:rPr lang="en-US" sz="2000" dirty="0" smtClean="0">
                <a:solidFill>
                  <a:srgbClr val="7E0C48"/>
                </a:solidFill>
                <a:latin typeface="Comic Sans MS" pitchFamily="66" charset="0"/>
              </a:rPr>
              <a:t> – </a:t>
            </a:r>
            <a:r>
              <a:rPr lang="en-US" sz="2000" dirty="0" err="1" smtClean="0">
                <a:solidFill>
                  <a:srgbClr val="7E0C48"/>
                </a:solidFill>
                <a:latin typeface="Comic Sans MS" pitchFamily="66" charset="0"/>
              </a:rPr>
              <a:t>запослење</a:t>
            </a:r>
            <a:r>
              <a:rPr lang="en-US" sz="2000" dirty="0" smtClean="0">
                <a:solidFill>
                  <a:srgbClr val="7E0C48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rgbClr val="7E0C48"/>
                </a:solidFill>
                <a:latin typeface="Comic Sans MS" pitchFamily="66" charset="0"/>
              </a:rPr>
              <a:t>или</a:t>
            </a:r>
            <a:r>
              <a:rPr lang="en-US" sz="2000" dirty="0" smtClean="0">
                <a:solidFill>
                  <a:srgbClr val="7E0C48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rgbClr val="7E0C48"/>
                </a:solidFill>
                <a:latin typeface="Comic Sans MS" pitchFamily="66" charset="0"/>
              </a:rPr>
              <a:t>пут</a:t>
            </a:r>
            <a:r>
              <a:rPr lang="en-US" sz="2000" dirty="0" smtClean="0">
                <a:solidFill>
                  <a:srgbClr val="7E0C48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rgbClr val="7E0C48"/>
                </a:solidFill>
                <a:latin typeface="Comic Sans MS" pitchFamily="66" charset="0"/>
              </a:rPr>
              <a:t>ка</a:t>
            </a:r>
            <a:r>
              <a:rPr lang="en-US" sz="2000" dirty="0" smtClean="0">
                <a:solidFill>
                  <a:srgbClr val="7E0C48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rgbClr val="7E0C48"/>
                </a:solidFill>
                <a:latin typeface="Comic Sans MS" pitchFamily="66" charset="0"/>
              </a:rPr>
              <a:t>даљем</a:t>
            </a:r>
            <a:r>
              <a:rPr lang="en-US" sz="2000" dirty="0" smtClean="0">
                <a:solidFill>
                  <a:srgbClr val="7E0C48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rgbClr val="7E0C48"/>
                </a:solidFill>
                <a:latin typeface="Comic Sans MS" pitchFamily="66" charset="0"/>
              </a:rPr>
              <a:t>школовању</a:t>
            </a:r>
            <a:r>
              <a:rPr lang="en-US" sz="2000" dirty="0" smtClean="0">
                <a:solidFill>
                  <a:srgbClr val="7E0C48"/>
                </a:solidFill>
                <a:latin typeface="Comic Sans MS" pitchFamily="66" charset="0"/>
              </a:rPr>
              <a:t>, </a:t>
            </a:r>
            <a:r>
              <a:rPr lang="en-US" sz="2000" dirty="0" err="1" smtClean="0">
                <a:solidFill>
                  <a:srgbClr val="7E0C48"/>
                </a:solidFill>
                <a:latin typeface="Comic Sans MS" pitchFamily="66" charset="0"/>
              </a:rPr>
              <a:t>комбинација</a:t>
            </a:r>
            <a:r>
              <a:rPr lang="en-US" sz="2000" dirty="0" smtClean="0">
                <a:solidFill>
                  <a:srgbClr val="7E0C48"/>
                </a:solidFill>
                <a:latin typeface="Comic Sans MS" pitchFamily="66" charset="0"/>
              </a:rPr>
              <a:t> и </a:t>
            </a:r>
            <a:r>
              <a:rPr lang="en-US" sz="2000" dirty="0" err="1" smtClean="0">
                <a:solidFill>
                  <a:srgbClr val="7E0C48"/>
                </a:solidFill>
                <a:latin typeface="Comic Sans MS" pitchFamily="66" charset="0"/>
              </a:rPr>
              <a:t>једног</a:t>
            </a:r>
            <a:r>
              <a:rPr lang="en-US" sz="2000" dirty="0" smtClean="0">
                <a:solidFill>
                  <a:srgbClr val="7E0C48"/>
                </a:solidFill>
                <a:latin typeface="Comic Sans MS" pitchFamily="66" charset="0"/>
              </a:rPr>
              <a:t> и </a:t>
            </a:r>
            <a:r>
              <a:rPr lang="en-US" sz="2000" dirty="0" err="1" smtClean="0">
                <a:solidFill>
                  <a:srgbClr val="7E0C48"/>
                </a:solidFill>
                <a:latin typeface="Comic Sans MS" pitchFamily="66" charset="0"/>
              </a:rPr>
              <a:t>другог</a:t>
            </a:r>
            <a:r>
              <a:rPr lang="en-US" sz="2000" dirty="0" smtClean="0">
                <a:latin typeface="Comic Sans MS" pitchFamily="66" charset="0"/>
              </a:rPr>
              <a:t>)</a:t>
            </a:r>
            <a:endParaRPr lang="x-none" sz="2000" dirty="0" smtClean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</a:pPr>
            <a:endParaRPr lang="x-none" sz="2000" dirty="0" smtClean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8448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755651" y="188913"/>
            <a:ext cx="7696200" cy="5129212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endParaRPr lang="en-US" sz="3200" kern="0" dirty="0">
              <a:latin typeface="+mn-lt"/>
              <a:cs typeface="+mn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2514" y="510408"/>
            <a:ext cx="3426755" cy="481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3816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0811"/>
            <a:ext cx="9144000" cy="5479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38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547" y="386694"/>
            <a:ext cx="7759536" cy="496176"/>
          </a:xfrm>
        </p:spPr>
        <p:txBody>
          <a:bodyPr/>
          <a:lstStyle/>
          <a:p>
            <a:pPr algn="ctr"/>
            <a:r>
              <a:rPr lang="sr-Latn-C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ПРАВИЛНИК О</a:t>
            </a:r>
            <a:r>
              <a:rPr lang="sr-Cyrl-C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r-Latn-C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УПИСУ</a:t>
            </a:r>
            <a:r>
              <a:rPr lang="sr-Cyrl-C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r-Latn-C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УЧЕНИКА</a:t>
            </a:r>
            <a:r>
              <a:rPr lang="sr-Cyrl-C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r-Latn-C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У</a:t>
            </a:r>
            <a:r>
              <a:rPr lang="sr-Cyrl-C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r-Latn-C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СРЕДЊУ</a:t>
            </a:r>
            <a:r>
              <a:rPr lang="sr-Cyrl-C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r-Latn-C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ШКОЛУ</a:t>
            </a:r>
            <a:endParaRPr lang="sr-Latn-RS" sz="2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065" y="4026066"/>
            <a:ext cx="7772400" cy="1500187"/>
          </a:xfrm>
        </p:spPr>
        <p:txBody>
          <a:bodyPr/>
          <a:lstStyle/>
          <a:p>
            <a:r>
              <a:rPr lang="sr-Latn-RS" sz="2400" b="1" dirty="0">
                <a:solidFill>
                  <a:schemeClr val="accent3"/>
                </a:solidFill>
                <a:latin typeface="Comic Sans MS" pitchFamily="66" charset="0"/>
              </a:rPr>
              <a:t>Члан 2</a:t>
            </a:r>
            <a:endParaRPr lang="sr-Latn-RS" sz="2400" dirty="0">
              <a:solidFill>
                <a:schemeClr val="accent3"/>
              </a:solidFill>
              <a:latin typeface="Comic Sans MS" pitchFamily="66" charset="0"/>
            </a:endParaRPr>
          </a:p>
          <a:p>
            <a:r>
              <a:rPr lang="sr-Latn-RS" sz="24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Редослед кандидата </a:t>
            </a:r>
            <a:r>
              <a:rPr lang="sr-Latn-RS" sz="2400" dirty="0">
                <a:solidFill>
                  <a:schemeClr val="accent3"/>
                </a:solidFill>
                <a:latin typeface="Comic Sans MS" pitchFamily="66" charset="0"/>
              </a:rPr>
              <a:t>за упис у гимназију и стручну школу у четворогодишњем и трогодишњем трајању утврђује се на основу:</a:t>
            </a:r>
          </a:p>
          <a:p>
            <a:r>
              <a:rPr lang="sr-Latn-RS" sz="2400" dirty="0">
                <a:solidFill>
                  <a:schemeClr val="accent3"/>
                </a:solidFill>
                <a:latin typeface="Comic Sans MS" pitchFamily="66" charset="0"/>
              </a:rPr>
              <a:t>1</a:t>
            </a:r>
            <a:r>
              <a:rPr lang="sr-Latn-R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) успеха на завршном испиту,</a:t>
            </a:r>
          </a:p>
          <a:p>
            <a:r>
              <a:rPr lang="sr-Latn-RS" sz="2400" dirty="0">
                <a:solidFill>
                  <a:schemeClr val="accent3"/>
                </a:solidFill>
                <a:latin typeface="Comic Sans MS" pitchFamily="66" charset="0"/>
              </a:rPr>
              <a:t>2) </a:t>
            </a:r>
            <a:r>
              <a:rPr lang="sr-Latn-R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општег успеха </a:t>
            </a:r>
            <a:r>
              <a:rPr lang="sr-Latn-RS" sz="2400" dirty="0">
                <a:solidFill>
                  <a:schemeClr val="accent3"/>
                </a:solidFill>
                <a:latin typeface="Comic Sans MS" pitchFamily="66" charset="0"/>
              </a:rPr>
              <a:t>од шестог до осмог разреда основне школе,</a:t>
            </a:r>
          </a:p>
          <a:p>
            <a:r>
              <a:rPr lang="sr-Latn-RS" sz="2400" dirty="0">
                <a:solidFill>
                  <a:schemeClr val="accent3"/>
                </a:solidFill>
                <a:latin typeface="Comic Sans MS" pitchFamily="66" charset="0"/>
              </a:rPr>
              <a:t>3) резултата постигнутих на </a:t>
            </a:r>
            <a:r>
              <a:rPr lang="sr-Latn-RS" sz="24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такмичењима ученика осмог разреда основне школе.</a:t>
            </a:r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21789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41891" y="4203994"/>
            <a:ext cx="9002110" cy="2102213"/>
          </a:xfrm>
        </p:spPr>
        <p:txBody>
          <a:bodyPr/>
          <a:lstStyle/>
          <a:p>
            <a:pPr>
              <a:defRPr/>
            </a:pPr>
            <a:r>
              <a:rPr lang="en-US" sz="2800" b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http://www.vodiczaosnovce.nsz.gov.rs/zanimanja.php</a:t>
            </a:r>
            <a:endParaRPr lang="en-GB" b="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831" y="386693"/>
            <a:ext cx="7772400" cy="1362075"/>
          </a:xfrm>
        </p:spPr>
        <p:txBody>
          <a:bodyPr/>
          <a:lstStyle/>
          <a:p>
            <a:pPr algn="ctr"/>
            <a:r>
              <a:rPr lang="sr-Latn-C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ПРАВИЛНИК О</a:t>
            </a:r>
            <a:r>
              <a:rPr lang="sr-Cyrl-C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r-Latn-C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УПИСУ</a:t>
            </a:r>
            <a:r>
              <a:rPr lang="sr-Cyrl-C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r-Latn-C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УЧЕНИКА</a:t>
            </a:r>
            <a:r>
              <a:rPr lang="sr-Cyrl-C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r-Latn-C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У</a:t>
            </a:r>
            <a:r>
              <a:rPr lang="sr-Cyrl-C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r-Latn-C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СРЕДЊУ</a:t>
            </a:r>
            <a:r>
              <a:rPr lang="sr-Cyrl-C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r-Latn-C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ШКОЛУ</a:t>
            </a:r>
            <a:endParaRPr lang="sr-Latn-RS" sz="2000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4138" y="1608085"/>
            <a:ext cx="8749863" cy="2688458"/>
          </a:xfrm>
        </p:spPr>
        <p:txBody>
          <a:bodyPr/>
          <a:lstStyle/>
          <a:p>
            <a:r>
              <a:rPr lang="sr-Latn-RS" b="1" dirty="0">
                <a:latin typeface="Comic Sans MS" pitchFamily="66" charset="0"/>
              </a:rPr>
              <a:t>Члан </a:t>
            </a:r>
            <a:r>
              <a:rPr lang="sr-Latn-RS" b="1" dirty="0" smtClean="0">
                <a:latin typeface="Comic Sans MS" pitchFamily="66" charset="0"/>
              </a:rPr>
              <a:t>3</a:t>
            </a:r>
          </a:p>
          <a:p>
            <a:r>
              <a:rPr lang="sr-Latn-RS" dirty="0">
                <a:latin typeface="Comic Sans MS" pitchFamily="66" charset="0"/>
              </a:rPr>
              <a:t>На основу успеха </a:t>
            </a:r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на завршном испиту </a:t>
            </a:r>
            <a:r>
              <a:rPr lang="sr-Latn-RS" dirty="0">
                <a:latin typeface="Comic Sans MS" pitchFamily="66" charset="0"/>
              </a:rPr>
              <a:t>кандидат може да освоји </a:t>
            </a:r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највише 40 бодова</a:t>
            </a:r>
            <a:r>
              <a:rPr lang="sr-Latn-RS" dirty="0">
                <a:latin typeface="Comic Sans MS" pitchFamily="66" charset="0"/>
              </a:rPr>
              <a:t>, </a:t>
            </a:r>
            <a:r>
              <a:rPr lang="sr-Latn-RS" dirty="0" smtClean="0">
                <a:latin typeface="Comic Sans MS" pitchFamily="66" charset="0"/>
              </a:rPr>
              <a:t>односно</a:t>
            </a:r>
          </a:p>
          <a:p>
            <a:endParaRPr lang="sr-Latn-RS" dirty="0" smtClean="0">
              <a:latin typeface="Comic Sans MS" pitchFamily="66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sr-Latn-RS" dirty="0" smtClean="0">
                <a:latin typeface="Comic Sans MS" pitchFamily="66" charset="0"/>
              </a:rPr>
              <a:t> </a:t>
            </a:r>
            <a:r>
              <a:rPr lang="sr-Latn-RS" dirty="0">
                <a:latin typeface="Comic Sans MS" pitchFamily="66" charset="0"/>
              </a:rPr>
              <a:t>највише по 13 бодова на тесту из српског, односно матерњег језика и математике и </a:t>
            </a:r>
            <a:endParaRPr lang="sr-Latn-RS" dirty="0" smtClean="0">
              <a:latin typeface="Comic Sans MS" pitchFamily="66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sr-Latn-RS" dirty="0" smtClean="0">
              <a:latin typeface="Comic Sans MS" pitchFamily="66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sr-Latn-RS" dirty="0" smtClean="0">
                <a:latin typeface="Comic Sans MS" pitchFamily="66" charset="0"/>
              </a:rPr>
              <a:t>14 </a:t>
            </a:r>
            <a:r>
              <a:rPr lang="sr-Latn-RS" dirty="0">
                <a:latin typeface="Comic Sans MS" pitchFamily="66" charset="0"/>
              </a:rPr>
              <a:t>бодова на комбинованом тесту</a:t>
            </a:r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38482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535" y="544350"/>
            <a:ext cx="7772400" cy="890314"/>
          </a:xfrm>
        </p:spPr>
        <p:txBody>
          <a:bodyPr/>
          <a:lstStyle/>
          <a:p>
            <a:pPr algn="ctr"/>
            <a:r>
              <a:rPr lang="sr-Latn-C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ПРАВИЛНИК О</a:t>
            </a:r>
            <a:r>
              <a:rPr lang="sr-Cyrl-C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r-Latn-C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УПИСУ</a:t>
            </a:r>
            <a:r>
              <a:rPr lang="sr-Cyrl-C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r-Latn-C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УЧЕНИКА</a:t>
            </a:r>
            <a:r>
              <a:rPr lang="sr-Cyrl-C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r-Latn-C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У</a:t>
            </a:r>
            <a:r>
              <a:rPr lang="sr-Cyrl-C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r-Latn-C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СРЕДЊУ</a:t>
            </a:r>
            <a:r>
              <a:rPr lang="sr-Cyrl-C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r-Latn-C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ШКОЛУ</a:t>
            </a:r>
            <a:endParaRPr lang="sr-Latn-RS" sz="2000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8373" y="4035975"/>
            <a:ext cx="8560677" cy="2002220"/>
          </a:xfrm>
        </p:spPr>
        <p:txBody>
          <a:bodyPr/>
          <a:lstStyle/>
          <a:p>
            <a:r>
              <a:rPr lang="sr-Latn-RS" b="1" dirty="0">
                <a:solidFill>
                  <a:schemeClr val="accent3"/>
                </a:solidFill>
                <a:latin typeface="Comic Sans MS" pitchFamily="66" charset="0"/>
              </a:rPr>
              <a:t>Члан </a:t>
            </a:r>
            <a:r>
              <a:rPr lang="sr-Latn-RS" b="1" dirty="0" smtClean="0">
                <a:solidFill>
                  <a:schemeClr val="accent3"/>
                </a:solidFill>
                <a:latin typeface="Comic Sans MS" pitchFamily="66" charset="0"/>
              </a:rPr>
              <a:t>4</a:t>
            </a:r>
          </a:p>
          <a:p>
            <a:r>
              <a:rPr lang="sr-Latn-RS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Општи успех од шестог до осмог разреда </a:t>
            </a:r>
            <a:r>
              <a:rPr lang="sr-Latn-RS" dirty="0">
                <a:solidFill>
                  <a:schemeClr val="accent3"/>
                </a:solidFill>
                <a:latin typeface="Comic Sans MS" pitchFamily="66" charset="0"/>
              </a:rPr>
              <a:t>основне школе исказује се бројем бодова тако што се </a:t>
            </a:r>
            <a:endParaRPr lang="sr-Latn-RS" dirty="0" smtClean="0">
              <a:solidFill>
                <a:schemeClr val="accent3"/>
              </a:solidFill>
              <a:latin typeface="Comic Sans MS" pitchFamily="66" charset="0"/>
            </a:endParaRPr>
          </a:p>
          <a:p>
            <a:r>
              <a:rPr lang="sr-Latn-RS" dirty="0" smtClean="0">
                <a:solidFill>
                  <a:schemeClr val="accent3"/>
                </a:solidFill>
                <a:latin typeface="Comic Sans MS" pitchFamily="66" charset="0"/>
              </a:rPr>
              <a:t>општи </a:t>
            </a:r>
            <a:r>
              <a:rPr lang="sr-Latn-RS" dirty="0">
                <a:solidFill>
                  <a:schemeClr val="accent3"/>
                </a:solidFill>
                <a:latin typeface="Comic Sans MS" pitchFamily="66" charset="0"/>
              </a:rPr>
              <a:t>успех, остварен на крају </a:t>
            </a:r>
            <a:r>
              <a:rPr lang="sr-Latn-RS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шестог</a:t>
            </a:r>
            <a:r>
              <a:rPr lang="sr-Latn-RS" dirty="0">
                <a:solidFill>
                  <a:schemeClr val="accent3"/>
                </a:solidFill>
                <a:latin typeface="Comic Sans MS" pitchFamily="66" charset="0"/>
              </a:rPr>
              <a:t>, </a:t>
            </a:r>
            <a:r>
              <a:rPr lang="sr-Latn-RS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седмог</a:t>
            </a:r>
            <a:r>
              <a:rPr lang="sr-Latn-RS" dirty="0">
                <a:solidFill>
                  <a:schemeClr val="accent3"/>
                </a:solidFill>
                <a:latin typeface="Comic Sans MS" pitchFamily="66" charset="0"/>
              </a:rPr>
              <a:t> и </a:t>
            </a:r>
            <a:r>
              <a:rPr lang="sr-Latn-RS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осмог разреда</a:t>
            </a:r>
            <a:r>
              <a:rPr lang="sr-Latn-RS" dirty="0">
                <a:solidFill>
                  <a:schemeClr val="accent3"/>
                </a:solidFill>
                <a:latin typeface="Comic Sans MS" pitchFamily="66" charset="0"/>
              </a:rPr>
              <a:t>, </a:t>
            </a:r>
            <a:r>
              <a:rPr lang="sr-Latn-RS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заокружен </a:t>
            </a:r>
            <a:r>
              <a:rPr lang="sr-Latn-RS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на две децимале, сабере и затим помножи бројем четири (4</a:t>
            </a:r>
            <a:r>
              <a:rPr lang="sr-Latn-RS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).</a:t>
            </a:r>
            <a:endParaRPr lang="sr-Cyrl-RS" b="1" dirty="0" smtClean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endParaRPr lang="sr-Latn-RS" sz="2400" b="1" dirty="0" smtClean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r>
              <a:rPr lang="sr-Cyrl-R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        </a:t>
            </a:r>
            <a:r>
              <a:rPr lang="sr-Cyrl-R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6. р.   7.р.    8.р </a:t>
            </a:r>
            <a:endParaRPr lang="sr-Cyrl-RS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r>
              <a:rPr lang="sr-Cyrl-R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Пример: </a:t>
            </a:r>
            <a:r>
              <a:rPr lang="sr-Latn-R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(4.10.+ 3.80 + 4.20) *4</a:t>
            </a:r>
            <a:r>
              <a:rPr lang="sr-Latn-RS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</a:t>
            </a:r>
            <a:r>
              <a:rPr lang="sr-Cyrl-RS" sz="2800" b="1" i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= 48,40</a:t>
            </a:r>
            <a:r>
              <a:rPr lang="sr-Latn-RS" sz="2800" b="1" i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    </a:t>
            </a:r>
            <a:endParaRPr lang="sr-Latn-R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endParaRPr lang="sr-Latn-RS" dirty="0"/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80174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016" y="449756"/>
            <a:ext cx="7772400" cy="1362075"/>
          </a:xfrm>
        </p:spPr>
        <p:txBody>
          <a:bodyPr/>
          <a:lstStyle/>
          <a:p>
            <a:pPr algn="ctr"/>
            <a:r>
              <a:rPr lang="sr-Latn-C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ПРАВИЛНИК О</a:t>
            </a:r>
            <a:r>
              <a:rPr lang="sr-Cyrl-C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r-Latn-C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УПИСУ</a:t>
            </a:r>
            <a:r>
              <a:rPr lang="sr-Cyrl-C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r-Latn-C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УЧЕНИКА</a:t>
            </a:r>
            <a:r>
              <a:rPr lang="sr-Cyrl-C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r-Latn-C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У</a:t>
            </a:r>
            <a:r>
              <a:rPr lang="sr-Cyrl-C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r-Latn-C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СРЕДЊУ</a:t>
            </a:r>
            <a:r>
              <a:rPr lang="sr-Cyrl-C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r-Latn-C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ШКОЛУ</a:t>
            </a:r>
            <a:endParaRPr lang="sr-Latn-RS" sz="2000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6190" y="2039611"/>
            <a:ext cx="8216735" cy="1500187"/>
          </a:xfrm>
        </p:spPr>
        <p:txBody>
          <a:bodyPr/>
          <a:lstStyle/>
          <a:p>
            <a:r>
              <a:rPr lang="sr-Latn-RS" sz="2800" dirty="0">
                <a:latin typeface="Comic Sans MS" pitchFamily="66" charset="0"/>
              </a:rPr>
              <a:t>На основу општег успеха од шестог до осмог разреда кандидат може да оствари </a:t>
            </a:r>
            <a:r>
              <a:rPr lang="sr-Latn-RS" sz="2800" b="1" dirty="0">
                <a:latin typeface="Comic Sans MS" pitchFamily="66" charset="0"/>
              </a:rPr>
              <a:t>највише 60 бодова.</a:t>
            </a:r>
            <a:endParaRPr lang="sr-Latn-RS" sz="2800" dirty="0">
              <a:latin typeface="Comic Sans MS" pitchFamily="66" charset="0"/>
            </a:endParaRPr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00451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140" y="402458"/>
            <a:ext cx="7772400" cy="1362075"/>
          </a:xfrm>
        </p:spPr>
        <p:txBody>
          <a:bodyPr/>
          <a:lstStyle/>
          <a:p>
            <a:pPr algn="ctr"/>
            <a:r>
              <a:rPr lang="sr-Latn-C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ПРАВИЛНИК О</a:t>
            </a:r>
            <a:r>
              <a:rPr lang="sr-Cyrl-C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r-Latn-C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УПИСУ</a:t>
            </a:r>
            <a:r>
              <a:rPr lang="sr-Cyrl-C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r-Latn-C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УЧЕНИКА</a:t>
            </a:r>
            <a:r>
              <a:rPr lang="sr-Cyrl-C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r-Latn-C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У</a:t>
            </a:r>
            <a:r>
              <a:rPr lang="sr-Cyrl-C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r-Latn-C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СРЕДЊУ</a:t>
            </a:r>
            <a:r>
              <a:rPr lang="sr-Cyrl-C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r-Latn-C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ШКОЛУ</a:t>
            </a:r>
            <a:endParaRPr lang="sr-Latn-RS" sz="2000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2609" y="3553100"/>
            <a:ext cx="8289761" cy="1500187"/>
          </a:xfrm>
        </p:spPr>
        <p:txBody>
          <a:bodyPr/>
          <a:lstStyle/>
          <a:p>
            <a:r>
              <a:rPr lang="sr-Latn-RS" sz="2800" b="1" dirty="0">
                <a:solidFill>
                  <a:schemeClr val="accent3"/>
                </a:solidFill>
                <a:latin typeface="Comic Sans MS" pitchFamily="66" charset="0"/>
              </a:rPr>
              <a:t>Члан </a:t>
            </a:r>
            <a:r>
              <a:rPr lang="sr-Latn-RS" sz="2800" b="1" dirty="0" smtClean="0">
                <a:solidFill>
                  <a:schemeClr val="accent3"/>
                </a:solidFill>
                <a:latin typeface="Comic Sans MS" pitchFamily="66" charset="0"/>
              </a:rPr>
              <a:t>4а</a:t>
            </a:r>
            <a:endParaRPr lang="sr-Cyrl-RS" sz="2800" b="1" dirty="0" smtClean="0">
              <a:solidFill>
                <a:schemeClr val="accent3"/>
              </a:solidFill>
              <a:latin typeface="Comic Sans MS" pitchFamily="66" charset="0"/>
            </a:endParaRPr>
          </a:p>
          <a:p>
            <a:endParaRPr lang="sr-Cyrl-RS" sz="2800" b="1" dirty="0" smtClean="0">
              <a:solidFill>
                <a:schemeClr val="accent3"/>
              </a:solidFill>
              <a:latin typeface="Comic Sans MS" pitchFamily="66" charset="0"/>
            </a:endParaRPr>
          </a:p>
          <a:p>
            <a:r>
              <a:rPr lang="sr-Latn-RS" sz="2800" dirty="0">
                <a:solidFill>
                  <a:schemeClr val="accent3"/>
                </a:solidFill>
                <a:latin typeface="Comic Sans MS" pitchFamily="66" charset="0"/>
              </a:rPr>
              <a:t>Право на рангирање ради уписа у гимназију и стручну школу у четворогодишњем трајању </a:t>
            </a:r>
            <a:r>
              <a:rPr lang="sr-Cyrl-RS" sz="2800" dirty="0" smtClean="0">
                <a:solidFill>
                  <a:schemeClr val="accent3"/>
                </a:solidFill>
                <a:latin typeface="Comic Sans MS" pitchFamily="66" charset="0"/>
              </a:rPr>
              <a:t>............</a:t>
            </a:r>
            <a:r>
              <a:rPr lang="sr-Latn-RS" sz="2800" dirty="0">
                <a:solidFill>
                  <a:schemeClr val="accent3"/>
                </a:solidFill>
                <a:latin typeface="Comic Sans MS" pitchFamily="66" charset="0"/>
              </a:rPr>
              <a:t> </a:t>
            </a:r>
            <a:r>
              <a:rPr lang="sr-Latn-RS" sz="28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најмање 50 бодова </a:t>
            </a:r>
            <a:r>
              <a:rPr lang="sr-Latn-RS" sz="2800" dirty="0">
                <a:solidFill>
                  <a:schemeClr val="accent3"/>
                </a:solidFill>
                <a:latin typeface="Comic Sans MS" pitchFamily="66" charset="0"/>
              </a:rPr>
              <a:t>по основама из чл. 3. и 4. овог правилника.</a:t>
            </a:r>
          </a:p>
          <a:p>
            <a:endParaRPr lang="sr-Cyrl-RS" b="1" dirty="0" smtClean="0"/>
          </a:p>
          <a:p>
            <a:endParaRPr lang="sr-Latn-RS" dirty="0"/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21760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017" y="339397"/>
            <a:ext cx="7772400" cy="1362075"/>
          </a:xfrm>
        </p:spPr>
        <p:txBody>
          <a:bodyPr/>
          <a:lstStyle/>
          <a:p>
            <a:pPr algn="ctr"/>
            <a:r>
              <a:rPr lang="sr-Latn-C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ПРАВИЛНИК О</a:t>
            </a:r>
            <a:r>
              <a:rPr lang="sr-Cyrl-C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r-Latn-C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УПИСУ</a:t>
            </a:r>
            <a:r>
              <a:rPr lang="sr-Cyrl-C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r-Latn-C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УЧЕНИКА</a:t>
            </a:r>
            <a:r>
              <a:rPr lang="sr-Cyrl-C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r-Latn-C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У</a:t>
            </a:r>
            <a:r>
              <a:rPr lang="sr-Cyrl-C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r-Latn-C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СРЕДЊУ</a:t>
            </a:r>
            <a:r>
              <a:rPr lang="sr-Cyrl-C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r-Latn-C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ШКОЛУ</a:t>
            </a:r>
            <a:endParaRPr lang="sr-Latn-RS" sz="2000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6189" y="3127431"/>
            <a:ext cx="7772400" cy="1500187"/>
          </a:xfrm>
        </p:spPr>
        <p:txBody>
          <a:bodyPr/>
          <a:lstStyle/>
          <a:p>
            <a:r>
              <a:rPr lang="sr-Latn-RS" sz="2400" b="1" dirty="0">
                <a:solidFill>
                  <a:schemeClr val="accent3"/>
                </a:solidFill>
                <a:latin typeface="Comic Sans MS" pitchFamily="66" charset="0"/>
              </a:rPr>
              <a:t>Члан </a:t>
            </a:r>
            <a:r>
              <a:rPr lang="sr-Latn-RS" sz="2400" b="1" dirty="0" smtClean="0">
                <a:solidFill>
                  <a:schemeClr val="accent3"/>
                </a:solidFill>
                <a:latin typeface="Comic Sans MS" pitchFamily="66" charset="0"/>
              </a:rPr>
              <a:t>7</a:t>
            </a:r>
            <a:endParaRPr lang="sr-Cyrl-RS" sz="2400" b="1" dirty="0" smtClean="0">
              <a:solidFill>
                <a:schemeClr val="accent3"/>
              </a:solidFill>
              <a:latin typeface="Comic Sans MS" pitchFamily="66" charset="0"/>
            </a:endParaRPr>
          </a:p>
          <a:p>
            <a:r>
              <a:rPr lang="sr-Latn-RS" sz="24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Резултати постигнути на такмичењима ученика </a:t>
            </a:r>
            <a:r>
              <a:rPr lang="sr-Latn-RS" sz="2400" dirty="0">
                <a:solidFill>
                  <a:schemeClr val="accent3"/>
                </a:solidFill>
                <a:latin typeface="Comic Sans MS" pitchFamily="66" charset="0"/>
              </a:rPr>
              <a:t>основне школе вреднују се тако што се кандидату који је у </a:t>
            </a:r>
            <a:r>
              <a:rPr lang="sr-Latn-RS" sz="24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осмом разреду </a:t>
            </a:r>
            <a:r>
              <a:rPr lang="sr-Latn-RS" sz="2400" dirty="0">
                <a:solidFill>
                  <a:schemeClr val="accent3"/>
                </a:solidFill>
                <a:latin typeface="Comic Sans MS" pitchFamily="66" charset="0"/>
              </a:rPr>
              <a:t>основне школе освојио </a:t>
            </a:r>
            <a:r>
              <a:rPr lang="sr-Latn-RS" sz="24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једно од прва три појединачна места </a:t>
            </a:r>
            <a:r>
              <a:rPr lang="sr-Latn-RS" sz="2400" dirty="0">
                <a:solidFill>
                  <a:schemeClr val="accent3"/>
                </a:solidFill>
                <a:latin typeface="Comic Sans MS" pitchFamily="66" charset="0"/>
              </a:rPr>
              <a:t>на такмичењима из предмета наведених у члану 7. овог правилника, додељују следећи бодови:</a:t>
            </a:r>
          </a:p>
          <a:p>
            <a:endParaRPr lang="sr-Latn-RS" dirty="0"/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6504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720" y="260569"/>
            <a:ext cx="7772400" cy="1362075"/>
          </a:xfrm>
        </p:spPr>
        <p:txBody>
          <a:bodyPr/>
          <a:lstStyle/>
          <a:p>
            <a:pPr algn="ctr"/>
            <a:r>
              <a:rPr lang="sr-Latn-C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ПРАВИЛНИК О</a:t>
            </a:r>
            <a:r>
              <a:rPr lang="sr-Cyrl-C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r-Latn-C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УПИСУ</a:t>
            </a:r>
            <a:r>
              <a:rPr lang="sr-Cyrl-C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r-Latn-C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УЧЕНИКА</a:t>
            </a:r>
            <a:r>
              <a:rPr lang="sr-Cyrl-C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r-Latn-C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У</a:t>
            </a:r>
            <a:r>
              <a:rPr lang="sr-Cyrl-C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r-Latn-C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СРЕДЊУ</a:t>
            </a:r>
            <a:r>
              <a:rPr lang="sr-Cyrl-C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r-Latn-C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ШКОЛУ</a:t>
            </a:r>
            <a:endParaRPr lang="sr-Latn-RS" sz="2000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4756" y="4530563"/>
            <a:ext cx="8800059" cy="1500187"/>
          </a:xfrm>
        </p:spPr>
        <p:txBody>
          <a:bodyPr/>
          <a:lstStyle/>
          <a:p>
            <a:r>
              <a:rPr lang="sr-Latn-RS" b="1" dirty="0">
                <a:latin typeface="Comic Sans MS" pitchFamily="66" charset="0"/>
              </a:rPr>
              <a:t>1) </a:t>
            </a:r>
            <a:r>
              <a:rPr lang="sr-Latn-RS" b="1" u="sng" dirty="0">
                <a:latin typeface="Comic Sans MS" pitchFamily="66" charset="0"/>
              </a:rPr>
              <a:t>међународно такмичење које је у Календару такмичења и смотри ученика основних школа</a:t>
            </a:r>
            <a:r>
              <a:rPr lang="sr-Latn-RS" u="sng" dirty="0">
                <a:latin typeface="Comic Sans MS" pitchFamily="66" charset="0"/>
              </a:rPr>
              <a:t>:</a:t>
            </a:r>
          </a:p>
          <a:p>
            <a:r>
              <a:rPr lang="sr-Latn-RS" dirty="0">
                <a:latin typeface="Comic Sans MS" pitchFamily="66" charset="0"/>
              </a:rPr>
              <a:t>- прво место - дванаест (12) бодова,</a:t>
            </a:r>
          </a:p>
          <a:p>
            <a:r>
              <a:rPr lang="sr-Latn-RS" dirty="0">
                <a:latin typeface="Comic Sans MS" pitchFamily="66" charset="0"/>
              </a:rPr>
              <a:t>- друго место - десет (10) бодова,</a:t>
            </a:r>
          </a:p>
          <a:p>
            <a:pPr marL="342900" indent="-342900">
              <a:buFontTx/>
              <a:buChar char="-"/>
            </a:pPr>
            <a:r>
              <a:rPr lang="sr-Latn-RS" dirty="0" smtClean="0">
                <a:latin typeface="Comic Sans MS" pitchFamily="66" charset="0"/>
              </a:rPr>
              <a:t>треће </a:t>
            </a:r>
            <a:r>
              <a:rPr lang="sr-Latn-RS" dirty="0">
                <a:latin typeface="Comic Sans MS" pitchFamily="66" charset="0"/>
              </a:rPr>
              <a:t>место - осам (8) бодова</a:t>
            </a:r>
            <a:r>
              <a:rPr lang="sr-Latn-RS" dirty="0" smtClean="0">
                <a:latin typeface="Comic Sans MS" pitchFamily="66" charset="0"/>
              </a:rPr>
              <a:t>;</a:t>
            </a:r>
            <a:endParaRPr lang="sr-Cyrl-RS" dirty="0" smtClean="0">
              <a:latin typeface="Comic Sans MS" pitchFamily="66" charset="0"/>
            </a:endParaRPr>
          </a:p>
          <a:p>
            <a:r>
              <a:rPr lang="sr-Latn-RS" b="1" dirty="0" smtClean="0">
                <a:latin typeface="Comic Sans MS" pitchFamily="66" charset="0"/>
              </a:rPr>
              <a:t>2</a:t>
            </a:r>
            <a:r>
              <a:rPr lang="sr-Latn-RS" b="1" dirty="0">
                <a:latin typeface="Comic Sans MS" pitchFamily="66" charset="0"/>
              </a:rPr>
              <a:t>) </a:t>
            </a:r>
            <a:r>
              <a:rPr lang="sr-Latn-RS" b="1" u="sng" dirty="0">
                <a:latin typeface="Comic Sans MS" pitchFamily="66" charset="0"/>
              </a:rPr>
              <a:t>републичко такмичење које је у Календару такмичења и смотри ученика основних школа:</a:t>
            </a:r>
          </a:p>
          <a:p>
            <a:r>
              <a:rPr lang="sr-Latn-RS" dirty="0">
                <a:latin typeface="Comic Sans MS" pitchFamily="66" charset="0"/>
              </a:rPr>
              <a:t>- прво место - шест (6) бодова,</a:t>
            </a:r>
          </a:p>
          <a:p>
            <a:r>
              <a:rPr lang="sr-Latn-RS" dirty="0">
                <a:latin typeface="Comic Sans MS" pitchFamily="66" charset="0"/>
              </a:rPr>
              <a:t>- друго место - четири (4) бода,</a:t>
            </a:r>
          </a:p>
          <a:p>
            <a:pPr marL="342900" indent="-342900">
              <a:buFontTx/>
              <a:buChar char="-"/>
            </a:pPr>
            <a:r>
              <a:rPr lang="sr-Latn-RS" dirty="0" smtClean="0">
                <a:latin typeface="Comic Sans MS" pitchFamily="66" charset="0"/>
              </a:rPr>
              <a:t>треће </a:t>
            </a:r>
            <a:r>
              <a:rPr lang="sr-Latn-RS" dirty="0">
                <a:latin typeface="Comic Sans MS" pitchFamily="66" charset="0"/>
              </a:rPr>
              <a:t>место - два (2) бода</a:t>
            </a:r>
            <a:r>
              <a:rPr lang="sr-Latn-RS" dirty="0" smtClean="0">
                <a:latin typeface="Comic Sans MS" pitchFamily="66" charset="0"/>
              </a:rPr>
              <a:t>.</a:t>
            </a:r>
            <a:endParaRPr lang="sr-Cyrl-RS" dirty="0" smtClean="0">
              <a:latin typeface="Comic Sans MS" pitchFamily="66" charset="0"/>
            </a:endParaRPr>
          </a:p>
          <a:p>
            <a:r>
              <a:rPr lang="sr-Latn-RS" dirty="0" smtClean="0">
                <a:latin typeface="Comic Sans MS" pitchFamily="66" charset="0"/>
              </a:rPr>
              <a:t>Када </a:t>
            </a:r>
            <a:r>
              <a:rPr lang="sr-Latn-RS" dirty="0">
                <a:latin typeface="Comic Sans MS" pitchFamily="66" charset="0"/>
              </a:rPr>
              <a:t>је кандидат освојио више појединачних места из става 1. овог члана на такмичењима из једног или више предмета, </a:t>
            </a:r>
            <a:r>
              <a:rPr lang="sr-Latn-R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узима се у обзир најбољи остварени резултат, односно највећи број бодова</a:t>
            </a:r>
            <a:r>
              <a:rPr lang="sr-Latn-RS" dirty="0"/>
              <a:t>.</a:t>
            </a:r>
          </a:p>
          <a:p>
            <a:pPr marL="342900" indent="-342900">
              <a:buFontTx/>
              <a:buChar char="-"/>
            </a:pPr>
            <a:endParaRPr lang="sr-Latn-RS" dirty="0">
              <a:latin typeface="Comic Sans MS" pitchFamily="66" charset="0"/>
            </a:endParaRPr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88329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Lorry White">
      <a:dk1>
        <a:srgbClr val="5F5F5F"/>
      </a:dk1>
      <a:lt1>
        <a:srgbClr val="7F7F7F"/>
      </a:lt1>
      <a:dk2>
        <a:srgbClr val="5F5F5F"/>
      </a:dk2>
      <a:lt2>
        <a:srgbClr val="F2F2F2"/>
      </a:lt2>
      <a:accent1>
        <a:srgbClr val="89AFD5"/>
      </a:accent1>
      <a:accent2>
        <a:srgbClr val="336394"/>
      </a:accent2>
      <a:accent3>
        <a:srgbClr val="234466"/>
      </a:accent3>
      <a:accent4>
        <a:srgbClr val="5D91C7"/>
      </a:accent4>
      <a:accent5>
        <a:srgbClr val="CFDFEE"/>
      </a:accent5>
      <a:accent6>
        <a:srgbClr val="A2C0DF"/>
      </a:accent6>
      <a:hlink>
        <a:srgbClr val="0070C0"/>
      </a:hlink>
      <a:folHlink>
        <a:srgbClr val="336394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E2FAD"/>
        </a:dk1>
        <a:lt1>
          <a:srgbClr val="FFFFFF"/>
        </a:lt1>
        <a:dk2>
          <a:srgbClr val="0E2FAD"/>
        </a:dk2>
        <a:lt2>
          <a:srgbClr val="B3CCE6"/>
        </a:lt2>
        <a:accent1>
          <a:srgbClr val="7FD7FC"/>
        </a:accent1>
        <a:accent2>
          <a:srgbClr val="6BA7F8"/>
        </a:accent2>
        <a:accent3>
          <a:srgbClr val="FFFFFF"/>
        </a:accent3>
        <a:accent4>
          <a:srgbClr val="0A2793"/>
        </a:accent4>
        <a:accent5>
          <a:srgbClr val="C0E8FD"/>
        </a:accent5>
        <a:accent6>
          <a:srgbClr val="6097E1"/>
        </a:accent6>
        <a:hlink>
          <a:srgbClr val="FFAB57"/>
        </a:hlink>
        <a:folHlink>
          <a:srgbClr val="007B7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E2FAD"/>
        </a:dk1>
        <a:lt1>
          <a:srgbClr val="FFFFFF"/>
        </a:lt1>
        <a:dk2>
          <a:srgbClr val="0E2FAD"/>
        </a:dk2>
        <a:lt2>
          <a:srgbClr val="B3CCE6"/>
        </a:lt2>
        <a:accent1>
          <a:srgbClr val="7FD7FC"/>
        </a:accent1>
        <a:accent2>
          <a:srgbClr val="6BA7F8"/>
        </a:accent2>
        <a:accent3>
          <a:srgbClr val="FFFFFF"/>
        </a:accent3>
        <a:accent4>
          <a:srgbClr val="0A2793"/>
        </a:accent4>
        <a:accent5>
          <a:srgbClr val="C0E8FD"/>
        </a:accent5>
        <a:accent6>
          <a:srgbClr val="6097E1"/>
        </a:accent6>
        <a:hlink>
          <a:srgbClr val="FF9D3B"/>
        </a:hlink>
        <a:folHlink>
          <a:srgbClr val="007B7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Lorry White">
      <a:dk1>
        <a:srgbClr val="5F5F5F"/>
      </a:dk1>
      <a:lt1>
        <a:srgbClr val="7F7F7F"/>
      </a:lt1>
      <a:dk2>
        <a:srgbClr val="5F5F5F"/>
      </a:dk2>
      <a:lt2>
        <a:srgbClr val="F2F2F2"/>
      </a:lt2>
      <a:accent1>
        <a:srgbClr val="89AFD5"/>
      </a:accent1>
      <a:accent2>
        <a:srgbClr val="336394"/>
      </a:accent2>
      <a:accent3>
        <a:srgbClr val="234466"/>
      </a:accent3>
      <a:accent4>
        <a:srgbClr val="5D91C7"/>
      </a:accent4>
      <a:accent5>
        <a:srgbClr val="CFDFEE"/>
      </a:accent5>
      <a:accent6>
        <a:srgbClr val="A2C0DF"/>
      </a:accent6>
      <a:hlink>
        <a:srgbClr val="0070C0"/>
      </a:hlink>
      <a:folHlink>
        <a:srgbClr val="336394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E2FAD"/>
        </a:dk1>
        <a:lt1>
          <a:srgbClr val="FFFFFF"/>
        </a:lt1>
        <a:dk2>
          <a:srgbClr val="0E2FAD"/>
        </a:dk2>
        <a:lt2>
          <a:srgbClr val="B3CCE6"/>
        </a:lt2>
        <a:accent1>
          <a:srgbClr val="7FD7FC"/>
        </a:accent1>
        <a:accent2>
          <a:srgbClr val="6BA7F8"/>
        </a:accent2>
        <a:accent3>
          <a:srgbClr val="FFFFFF"/>
        </a:accent3>
        <a:accent4>
          <a:srgbClr val="0A2793"/>
        </a:accent4>
        <a:accent5>
          <a:srgbClr val="C0E8FD"/>
        </a:accent5>
        <a:accent6>
          <a:srgbClr val="6097E1"/>
        </a:accent6>
        <a:hlink>
          <a:srgbClr val="FFAB57"/>
        </a:hlink>
        <a:folHlink>
          <a:srgbClr val="007B7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E2FAD"/>
        </a:dk1>
        <a:lt1>
          <a:srgbClr val="FFFFFF"/>
        </a:lt1>
        <a:dk2>
          <a:srgbClr val="0E2FAD"/>
        </a:dk2>
        <a:lt2>
          <a:srgbClr val="B3CCE6"/>
        </a:lt2>
        <a:accent1>
          <a:srgbClr val="7FD7FC"/>
        </a:accent1>
        <a:accent2>
          <a:srgbClr val="6BA7F8"/>
        </a:accent2>
        <a:accent3>
          <a:srgbClr val="FFFFFF"/>
        </a:accent3>
        <a:accent4>
          <a:srgbClr val="0A2793"/>
        </a:accent4>
        <a:accent5>
          <a:srgbClr val="C0E8FD"/>
        </a:accent5>
        <a:accent6>
          <a:srgbClr val="6097E1"/>
        </a:accent6>
        <a:hlink>
          <a:srgbClr val="FF9D3B"/>
        </a:hlink>
        <a:folHlink>
          <a:srgbClr val="007B7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1703</TotalTime>
  <Words>1188</Words>
  <Application>Microsoft Office PowerPoint</Application>
  <PresentationFormat>Projekcija na ekranu (4:3)</PresentationFormat>
  <Paragraphs>171</Paragraphs>
  <Slides>30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2</vt:i4>
      </vt:variant>
      <vt:variant>
        <vt:lpstr>Ugrađeni OLE serveri</vt:lpstr>
      </vt:variant>
      <vt:variant>
        <vt:i4>1</vt:i4>
      </vt:variant>
      <vt:variant>
        <vt:lpstr>Naslovi slajdova</vt:lpstr>
      </vt:variant>
      <vt:variant>
        <vt:i4>30</vt:i4>
      </vt:variant>
    </vt:vector>
  </HeadingPairs>
  <TitlesOfParts>
    <vt:vector size="33" baseType="lpstr">
      <vt:lpstr>Default Design</vt:lpstr>
      <vt:lpstr>1_Default Design</vt:lpstr>
      <vt:lpstr>Picture</vt:lpstr>
      <vt:lpstr>Дневни ред:  </vt:lpstr>
      <vt:lpstr>ПРАВИЛНИК О УПИСУ УЧЕНИКА У СРЕДЊУ ШКОЛУ    ("Сл. Гласник РС", бр. 38/2017, 51/2017 и 81/2017)</vt:lpstr>
      <vt:lpstr>ПРАВИЛНИК О УПИСУ УЧЕНИКА У СРЕДЊУ ШКОЛУ</vt:lpstr>
      <vt:lpstr>ПРАВИЛНИК О УПИСУ УЧЕНИКА У СРЕДЊУ ШКОЛУ</vt:lpstr>
      <vt:lpstr>ПРАВИЛНИК О УПИСУ УЧЕНИКА У СРЕДЊУ ШКОЛУ</vt:lpstr>
      <vt:lpstr>ПРАВИЛНИК О УПИСУ УЧЕНИКА У СРЕДЊУ ШКОЛУ</vt:lpstr>
      <vt:lpstr>ПРАВИЛНИК О УПИСУ УЧЕНИКА У СРЕДЊУ ШКОЛУ</vt:lpstr>
      <vt:lpstr>ПРАВИЛНИК О УПИСУ УЧЕНИКА У СРЕДЊУ ШКОЛУ</vt:lpstr>
      <vt:lpstr>ПРАВИЛНИК О УПИСУ УЧЕНИКА У СРЕДЊУ ШКОЛУ</vt:lpstr>
      <vt:lpstr>ПРАВИЛНИК О УПИСУ УЧЕНИКА У СРЕДЊУ ШКОЛУ</vt:lpstr>
      <vt:lpstr>ПРАВИЛНИК О УПИСУ УЧЕНИКА У СРЕДЊУ ШКОЛУ</vt:lpstr>
      <vt:lpstr>ПРАВИЛНИК О УПИСУ УЧЕНИКА У СРЕДЊУ ШКОЛУ  УПИС У ШКОЛУ УЧЕНИКА - ПРИПАДНИКА РОМСКЕ НАЦИОНАЛНЕ МАЊИНЕ ПОД ПОВОЉНИЈИМ УСЛОВИМА РАДИ ПОСТИЗАЊА ПУНЕ РАВНОПРАВНОСТИ </vt:lpstr>
      <vt:lpstr>УПИС У ШКОЛУ УЧЕНИКА - ПРИПАДНИКА РОМСКЕ НАЦИОНАЛНЕ МАЊИНЕ ПОД ПОВОЉНИЈИМ УСЛОВИМА РАДИ ПОСТИЗАЊА ПУНЕ РАВНОПРАВНОСТИ</vt:lpstr>
      <vt:lpstr>ПРАВИЛНИК О УПИСУ УЧЕНИКА У СРЕДЊУ ШКОЛУ  УПИС У ШКОЛУ УЧЕНИКА - ПРИПАДНИКА РОМСКЕ НАЦИОНАЛНЕ МАЊИНЕ ПОД ПОВОЉНИЈИМ УСЛОВИМА РАДИ ПОСТИЗАЊА ПУНЕ РАВНОПРАВНОСТИ </vt:lpstr>
      <vt:lpstr>ПРАВИЛНИК О УПИСУ УЧЕНИКА У СРЕДЊУ ШКОЛУ</vt:lpstr>
      <vt:lpstr>Професионална оријентација</vt:lpstr>
      <vt:lpstr>PowerPoint prezentacija</vt:lpstr>
      <vt:lpstr>     ЗАНИМАЊА БУДУЋНОСТИ Она која постоје на тржишту рада, али још увек нису у званичној номенклатури (списку занимања), Постојећа занимања која су у мањку на тржишту (дефицитарна занимања). Нова занимања за која се очекује да ће бити тражена у будућности.  Примери неких нових занимања:  </vt:lpstr>
      <vt:lpstr>Професионална оријентација</vt:lpstr>
      <vt:lpstr>Два најважнија избора у животу су:</vt:lpstr>
      <vt:lpstr>Приликом избора будућег занимања, важно је следеће:</vt:lpstr>
      <vt:lpstr>На путу ка избору занимања  је.......</vt:lpstr>
      <vt:lpstr>Избор средње школе Краткорочан циљ који води избору занимања  који је дугорочан циљ. </vt:lpstr>
      <vt:lpstr>PowerPoint prezentacija</vt:lpstr>
      <vt:lpstr>Најчешће заблуде  приликом избора средње школе</vt:lpstr>
      <vt:lpstr>Улога родитеља</vt:lpstr>
      <vt:lpstr>На избор средње школе  утичу следећи фактори:</vt:lpstr>
      <vt:lpstr>PowerPoint prezentacija</vt:lpstr>
      <vt:lpstr>PowerPoint prezentacija</vt:lpstr>
      <vt:lpstr>http://www.vodiczaosnovce.nsz.gov.rs/zanimanja.php</vt:lpstr>
    </vt:vector>
  </TitlesOfParts>
  <Company>Clearly Presented Ltd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Rainbow Pencils PowerPoint Template</dc:title>
  <dc:creator>Presentation Magazine</dc:creator>
  <cp:lastModifiedBy>Radmila</cp:lastModifiedBy>
  <cp:revision>169</cp:revision>
  <dcterms:created xsi:type="dcterms:W3CDTF">2009-11-03T13:35:13Z</dcterms:created>
  <dcterms:modified xsi:type="dcterms:W3CDTF">2018-02-26T11:35:45Z</dcterms:modified>
</cp:coreProperties>
</file>